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30.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74" r:id="rId2"/>
    <p:sldId id="279" r:id="rId3"/>
    <p:sldId id="280" r:id="rId4"/>
    <p:sldId id="271" r:id="rId5"/>
    <p:sldId id="256" r:id="rId6"/>
    <p:sldId id="264" r:id="rId7"/>
    <p:sldId id="257" r:id="rId8"/>
    <p:sldId id="266" r:id="rId9"/>
    <p:sldId id="265" r:id="rId10"/>
    <p:sldId id="258" r:id="rId11"/>
    <p:sldId id="293" r:id="rId12"/>
    <p:sldId id="262" r:id="rId13"/>
    <p:sldId id="281" r:id="rId14"/>
    <p:sldId id="282" r:id="rId15"/>
    <p:sldId id="260" r:id="rId16"/>
    <p:sldId id="261" r:id="rId17"/>
    <p:sldId id="263" r:id="rId18"/>
    <p:sldId id="301" r:id="rId19"/>
    <p:sldId id="272" r:id="rId20"/>
    <p:sldId id="276" r:id="rId21"/>
    <p:sldId id="294" r:id="rId22"/>
    <p:sldId id="277" r:id="rId23"/>
    <p:sldId id="273" r:id="rId24"/>
    <p:sldId id="267" r:id="rId25"/>
    <p:sldId id="269" r:id="rId26"/>
    <p:sldId id="270" r:id="rId27"/>
    <p:sldId id="283" r:id="rId28"/>
    <p:sldId id="284" r:id="rId29"/>
    <p:sldId id="285" r:id="rId30"/>
    <p:sldId id="291" r:id="rId31"/>
    <p:sldId id="286" r:id="rId32"/>
    <p:sldId id="290" r:id="rId33"/>
    <p:sldId id="296" r:id="rId34"/>
    <p:sldId id="295" r:id="rId35"/>
    <p:sldId id="298" r:id="rId36"/>
    <p:sldId id="287" r:id="rId37"/>
    <p:sldId id="288" r:id="rId38"/>
    <p:sldId id="299" r:id="rId39"/>
    <p:sldId id="300" r:id="rId40"/>
    <p:sldId id="297" r:id="rId41"/>
    <p:sldId id="292" r:id="rId42"/>
    <p:sldId id="302" r:id="rId43"/>
    <p:sldId id="259" r:id="rId44"/>
    <p:sldId id="304" r:id="rId45"/>
    <p:sldId id="30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724" autoAdjust="0"/>
  </p:normalViewPr>
  <p:slideViewPr>
    <p:cSldViewPr>
      <p:cViewPr varScale="1">
        <p:scale>
          <a:sx n="69" d="100"/>
          <a:sy n="69" d="100"/>
        </p:scale>
        <p:origin x="72" y="90"/>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1350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Work%20Backup\Everett\Web\Mine\courses\STBE\Not%20on%20Web%2013\Background\Calculati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Work%20Backup\Everett\Web\Mine\courses\STBE\Not%20on%20Web%2013\Background\Calculation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Work%20Backup\Everett\Web\Mine\courses\STBE\Not%20on%20Web%2013\Background\Calculation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Work%20Backup\Everett\Web\Mine\courses\STBE\Not%20on%20Web%2013\Background\Calculation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Work%20Backup\Everett\Web\Mine\courses\STBE\Not%20on%20Web%2013\Background\Calculation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Work%20Backup\Everett\Web\Mine\courses\STBE\Not%20on%20Web%2013\Background\Calculations%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manualLayout>
                  <c:x val="-0.18729701091139642"/>
                  <c:y val="0.16272507754712479"/>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6183981424088181"/>
                  <c:y val="-0.19105397279885469"/>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2673067037043217"/>
                  <c:y val="-0.15709090909090909"/>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20330837782815331"/>
                  <c:y val="-2.9038033882128372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800">
                    <a:solidFill>
                      <a:schemeClr val="bg1"/>
                    </a:solidFill>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Water!$B$3:$B$8</c:f>
              <c:strCache>
                <c:ptCount val="6"/>
                <c:pt idx="0">
                  <c:v>Toilet</c:v>
                </c:pt>
                <c:pt idx="1">
                  <c:v>Clothes Washer</c:v>
                </c:pt>
                <c:pt idx="2">
                  <c:v>Shower</c:v>
                </c:pt>
                <c:pt idx="3">
                  <c:v>Faucet</c:v>
                </c:pt>
                <c:pt idx="4">
                  <c:v>Leaks</c:v>
                </c:pt>
                <c:pt idx="5">
                  <c:v>Other</c:v>
                </c:pt>
              </c:strCache>
            </c:strRef>
          </c:cat>
          <c:val>
            <c:numRef>
              <c:f>Water!$C$3:$C$8</c:f>
              <c:numCache>
                <c:formatCode>General</c:formatCode>
                <c:ptCount val="6"/>
                <c:pt idx="0">
                  <c:v>26.7</c:v>
                </c:pt>
                <c:pt idx="1">
                  <c:v>21.7</c:v>
                </c:pt>
                <c:pt idx="2">
                  <c:v>16.8</c:v>
                </c:pt>
                <c:pt idx="3">
                  <c:v>15.7</c:v>
                </c:pt>
                <c:pt idx="4">
                  <c:v>13.7</c:v>
                </c:pt>
                <c:pt idx="5">
                  <c:v>5.3</c:v>
                </c:pt>
              </c:numCache>
            </c:numRef>
          </c:val>
        </c:ser>
        <c:dLbls>
          <c:showLegendKey val="0"/>
          <c:showVal val="1"/>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Rain!$T$7:$T$37</c:f>
              <c:numCache>
                <c:formatCode>General</c:formatCode>
                <c:ptCount val="31"/>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numCache>
            </c:numRef>
          </c:xVal>
          <c:yVal>
            <c:numRef>
              <c:f>Rain!$U$7:$U$37</c:f>
              <c:numCache>
                <c:formatCode>General</c:formatCode>
                <c:ptCount val="31"/>
                <c:pt idx="0">
                  <c:v>29.25</c:v>
                </c:pt>
                <c:pt idx="1">
                  <c:v>36.64</c:v>
                </c:pt>
                <c:pt idx="2">
                  <c:v>52.54</c:v>
                </c:pt>
                <c:pt idx="3">
                  <c:v>31.06</c:v>
                </c:pt>
                <c:pt idx="4">
                  <c:v>44.98</c:v>
                </c:pt>
                <c:pt idx="5">
                  <c:v>40.72</c:v>
                </c:pt>
                <c:pt idx="6">
                  <c:v>54.24</c:v>
                </c:pt>
                <c:pt idx="7">
                  <c:v>55.68</c:v>
                </c:pt>
                <c:pt idx="8">
                  <c:v>46.8</c:v>
                </c:pt>
                <c:pt idx="9">
                  <c:v>41.51</c:v>
                </c:pt>
                <c:pt idx="10">
                  <c:v>63.41</c:v>
                </c:pt>
                <c:pt idx="11">
                  <c:v>36.909999999999997</c:v>
                </c:pt>
                <c:pt idx="12">
                  <c:v>43.88</c:v>
                </c:pt>
                <c:pt idx="13">
                  <c:v>39.54</c:v>
                </c:pt>
                <c:pt idx="14">
                  <c:v>54.16</c:v>
                </c:pt>
                <c:pt idx="15">
                  <c:v>33.06</c:v>
                </c:pt>
                <c:pt idx="16">
                  <c:v>43.24</c:v>
                </c:pt>
                <c:pt idx="18">
                  <c:v>55.45</c:v>
                </c:pt>
                <c:pt idx="19">
                  <c:v>47.35</c:v>
                </c:pt>
                <c:pt idx="22">
                  <c:v>41.2</c:v>
                </c:pt>
                <c:pt idx="23">
                  <c:v>37.92</c:v>
                </c:pt>
                <c:pt idx="24">
                  <c:v>56.18</c:v>
                </c:pt>
                <c:pt idx="25">
                  <c:v>49.41</c:v>
                </c:pt>
                <c:pt idx="26">
                  <c:v>42.27</c:v>
                </c:pt>
                <c:pt idx="27">
                  <c:v>36.57</c:v>
                </c:pt>
                <c:pt idx="30">
                  <c:v>42.21</c:v>
                </c:pt>
              </c:numCache>
            </c:numRef>
          </c:yVal>
          <c:smooth val="0"/>
        </c:ser>
        <c:dLbls>
          <c:showLegendKey val="0"/>
          <c:showVal val="0"/>
          <c:showCatName val="0"/>
          <c:showSerName val="0"/>
          <c:showPercent val="0"/>
          <c:showBubbleSize val="0"/>
        </c:dLbls>
        <c:axId val="214378336"/>
        <c:axId val="214383432"/>
      </c:scatterChart>
      <c:valAx>
        <c:axId val="214378336"/>
        <c:scaling>
          <c:orientation val="minMax"/>
          <c:max val="1995"/>
          <c:min val="1965"/>
        </c:scaling>
        <c:delete val="0"/>
        <c:axPos val="b"/>
        <c:title>
          <c:tx>
            <c:rich>
              <a:bodyPr/>
              <a:lstStyle/>
              <a:p>
                <a:pPr>
                  <a:defRPr sz="1800"/>
                </a:pPr>
                <a:r>
                  <a:rPr lang="en-US" sz="1800"/>
                  <a:t>Year</a:t>
                </a:r>
              </a:p>
            </c:rich>
          </c:tx>
          <c:layout/>
          <c:overlay val="0"/>
        </c:title>
        <c:numFmt formatCode="General" sourceLinked="1"/>
        <c:majorTickMark val="out"/>
        <c:minorTickMark val="none"/>
        <c:tickLblPos val="nextTo"/>
        <c:txPr>
          <a:bodyPr/>
          <a:lstStyle/>
          <a:p>
            <a:pPr>
              <a:defRPr sz="1600"/>
            </a:pPr>
            <a:endParaRPr lang="en-US"/>
          </a:p>
        </c:txPr>
        <c:crossAx val="214383432"/>
        <c:crosses val="autoZero"/>
        <c:crossBetween val="midCat"/>
      </c:valAx>
      <c:valAx>
        <c:axId val="214383432"/>
        <c:scaling>
          <c:orientation val="minMax"/>
        </c:scaling>
        <c:delete val="0"/>
        <c:axPos val="l"/>
        <c:majorGridlines/>
        <c:title>
          <c:tx>
            <c:rich>
              <a:bodyPr rot="-5400000" vert="horz"/>
              <a:lstStyle/>
              <a:p>
                <a:pPr>
                  <a:defRPr sz="1800"/>
                </a:pPr>
                <a:r>
                  <a:rPr lang="en-US" sz="1800"/>
                  <a:t>Precipitation (inches)</a:t>
                </a:r>
              </a:p>
            </c:rich>
          </c:tx>
          <c:layout/>
          <c:overlay val="0"/>
        </c:title>
        <c:numFmt formatCode="General" sourceLinked="1"/>
        <c:majorTickMark val="out"/>
        <c:minorTickMark val="none"/>
        <c:tickLblPos val="nextTo"/>
        <c:txPr>
          <a:bodyPr/>
          <a:lstStyle/>
          <a:p>
            <a:pPr>
              <a:defRPr sz="1600"/>
            </a:pPr>
            <a:endParaRPr lang="en-US"/>
          </a:p>
        </c:txPr>
        <c:crossAx val="214378336"/>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xVal>
            <c:numRef>
              <c:f>Rain!$AF$4:$AF$29</c:f>
              <c:numCache>
                <c:formatCode>General</c:formatCode>
                <c:ptCount val="26"/>
                <c:pt idx="0">
                  <c:v>29.25</c:v>
                </c:pt>
                <c:pt idx="1">
                  <c:v>31.06</c:v>
                </c:pt>
                <c:pt idx="2">
                  <c:v>33.06</c:v>
                </c:pt>
                <c:pt idx="3">
                  <c:v>36.57</c:v>
                </c:pt>
                <c:pt idx="4">
                  <c:v>36.64</c:v>
                </c:pt>
                <c:pt idx="5">
                  <c:v>36.909999999999997</c:v>
                </c:pt>
                <c:pt idx="6">
                  <c:v>37.92</c:v>
                </c:pt>
                <c:pt idx="7">
                  <c:v>39.54</c:v>
                </c:pt>
                <c:pt idx="8">
                  <c:v>40.72</c:v>
                </c:pt>
                <c:pt idx="9">
                  <c:v>41.2</c:v>
                </c:pt>
                <c:pt idx="10">
                  <c:v>41.51</c:v>
                </c:pt>
                <c:pt idx="11">
                  <c:v>42.21</c:v>
                </c:pt>
                <c:pt idx="12">
                  <c:v>42.27</c:v>
                </c:pt>
                <c:pt idx="13">
                  <c:v>43.24</c:v>
                </c:pt>
                <c:pt idx="14">
                  <c:v>43.88</c:v>
                </c:pt>
                <c:pt idx="15">
                  <c:v>44.98</c:v>
                </c:pt>
                <c:pt idx="16">
                  <c:v>46.8</c:v>
                </c:pt>
                <c:pt idx="17">
                  <c:v>47.35</c:v>
                </c:pt>
                <c:pt idx="18">
                  <c:v>49.41</c:v>
                </c:pt>
                <c:pt idx="19">
                  <c:v>52.54</c:v>
                </c:pt>
                <c:pt idx="20">
                  <c:v>54.16</c:v>
                </c:pt>
                <c:pt idx="21">
                  <c:v>54.24</c:v>
                </c:pt>
                <c:pt idx="22">
                  <c:v>55.45</c:v>
                </c:pt>
                <c:pt idx="23">
                  <c:v>55.68</c:v>
                </c:pt>
                <c:pt idx="24">
                  <c:v>56.18</c:v>
                </c:pt>
                <c:pt idx="25">
                  <c:v>63.41</c:v>
                </c:pt>
              </c:numCache>
            </c:numRef>
          </c:xVal>
          <c:yVal>
            <c:numRef>
              <c:f>Rain!$AG$4:$AG$29</c:f>
              <c:numCache>
                <c:formatCode>0.00</c:formatCode>
                <c:ptCount val="26"/>
                <c:pt idx="0">
                  <c:v>3.7037037037037037</c:v>
                </c:pt>
                <c:pt idx="1">
                  <c:v>7.4074074074074074</c:v>
                </c:pt>
                <c:pt idx="2">
                  <c:v>11.111111111111111</c:v>
                </c:pt>
                <c:pt idx="3">
                  <c:v>14.814814814814815</c:v>
                </c:pt>
                <c:pt idx="4">
                  <c:v>18.518518518518519</c:v>
                </c:pt>
                <c:pt idx="5">
                  <c:v>22.222222222222221</c:v>
                </c:pt>
                <c:pt idx="6">
                  <c:v>25.925925925925927</c:v>
                </c:pt>
                <c:pt idx="7">
                  <c:v>29.62962962962963</c:v>
                </c:pt>
                <c:pt idx="8">
                  <c:v>33.333333333333336</c:v>
                </c:pt>
                <c:pt idx="9">
                  <c:v>37.037037037037038</c:v>
                </c:pt>
                <c:pt idx="10">
                  <c:v>40.74074074074074</c:v>
                </c:pt>
                <c:pt idx="11">
                  <c:v>44.444444444444443</c:v>
                </c:pt>
                <c:pt idx="12">
                  <c:v>48.148148148148145</c:v>
                </c:pt>
                <c:pt idx="13">
                  <c:v>51.851851851851855</c:v>
                </c:pt>
                <c:pt idx="14">
                  <c:v>55.555555555555557</c:v>
                </c:pt>
                <c:pt idx="15">
                  <c:v>59.25925925925926</c:v>
                </c:pt>
                <c:pt idx="16">
                  <c:v>62.962962962962962</c:v>
                </c:pt>
                <c:pt idx="17">
                  <c:v>66.666666666666671</c:v>
                </c:pt>
                <c:pt idx="18">
                  <c:v>70.370370370370367</c:v>
                </c:pt>
                <c:pt idx="19">
                  <c:v>74.074074074074076</c:v>
                </c:pt>
                <c:pt idx="20">
                  <c:v>77.777777777777771</c:v>
                </c:pt>
                <c:pt idx="21">
                  <c:v>81.481481481481481</c:v>
                </c:pt>
                <c:pt idx="22">
                  <c:v>85.18518518518519</c:v>
                </c:pt>
                <c:pt idx="23">
                  <c:v>88.888888888888886</c:v>
                </c:pt>
                <c:pt idx="24">
                  <c:v>92.592592592592595</c:v>
                </c:pt>
                <c:pt idx="25">
                  <c:v>96.296296296296291</c:v>
                </c:pt>
              </c:numCache>
            </c:numRef>
          </c:yVal>
          <c:smooth val="1"/>
        </c:ser>
        <c:dLbls>
          <c:showLegendKey val="0"/>
          <c:showVal val="0"/>
          <c:showCatName val="0"/>
          <c:showSerName val="0"/>
          <c:showPercent val="0"/>
          <c:showBubbleSize val="0"/>
        </c:dLbls>
        <c:axId val="214379512"/>
        <c:axId val="214382256"/>
      </c:scatterChart>
      <c:valAx>
        <c:axId val="214379512"/>
        <c:scaling>
          <c:orientation val="minMax"/>
          <c:max val="65"/>
          <c:min val="25"/>
        </c:scaling>
        <c:delete val="0"/>
        <c:axPos val="b"/>
        <c:minorGridlines/>
        <c:title>
          <c:tx>
            <c:rich>
              <a:bodyPr/>
              <a:lstStyle/>
              <a:p>
                <a:pPr>
                  <a:defRPr sz="1800"/>
                </a:pPr>
                <a:r>
                  <a:rPr lang="en-US" sz="1800"/>
                  <a:t>Annual Rainfall (Inches)</a:t>
                </a:r>
              </a:p>
            </c:rich>
          </c:tx>
          <c:layout/>
          <c:overlay val="0"/>
        </c:title>
        <c:numFmt formatCode="General" sourceLinked="1"/>
        <c:majorTickMark val="out"/>
        <c:minorTickMark val="none"/>
        <c:tickLblPos val="nextTo"/>
        <c:txPr>
          <a:bodyPr/>
          <a:lstStyle/>
          <a:p>
            <a:pPr>
              <a:defRPr sz="1600"/>
            </a:pPr>
            <a:endParaRPr lang="en-US"/>
          </a:p>
        </c:txPr>
        <c:crossAx val="214382256"/>
        <c:crosses val="autoZero"/>
        <c:crossBetween val="midCat"/>
        <c:majorUnit val="5"/>
        <c:minorUnit val="1"/>
      </c:valAx>
      <c:valAx>
        <c:axId val="214382256"/>
        <c:scaling>
          <c:orientation val="minMax"/>
        </c:scaling>
        <c:delete val="0"/>
        <c:axPos val="l"/>
        <c:minorGridlines/>
        <c:title>
          <c:tx>
            <c:rich>
              <a:bodyPr rot="-5400000" vert="horz"/>
              <a:lstStyle/>
              <a:p>
                <a:pPr>
                  <a:defRPr sz="1800"/>
                </a:pPr>
                <a:r>
                  <a:rPr lang="en-US" sz="1800"/>
                  <a:t>Plotting Position (%)</a:t>
                </a:r>
              </a:p>
            </c:rich>
          </c:tx>
          <c:layout/>
          <c:overlay val="0"/>
        </c:title>
        <c:numFmt formatCode="0.00" sourceLinked="1"/>
        <c:majorTickMark val="out"/>
        <c:minorTickMark val="none"/>
        <c:tickLblPos val="nextTo"/>
        <c:txPr>
          <a:bodyPr/>
          <a:lstStyle/>
          <a:p>
            <a:pPr>
              <a:defRPr sz="1600"/>
            </a:pPr>
            <a:endParaRPr lang="en-US"/>
          </a:p>
        </c:txPr>
        <c:crossAx val="214379512"/>
        <c:crosses val="autoZero"/>
        <c:crossBetween val="midCat"/>
        <c:majorUnit val="10"/>
        <c:minorUnit val="2"/>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08377077865267"/>
          <c:y val="3.6870131119831978E-2"/>
          <c:w val="0.80432217847769016"/>
          <c:h val="0.7798700264114935"/>
        </c:manualLayout>
      </c:layout>
      <c:scatterChart>
        <c:scatterStyle val="lineMarker"/>
        <c:varyColors val="0"/>
        <c:ser>
          <c:idx val="2"/>
          <c:order val="0"/>
          <c:tx>
            <c:v>Capture</c:v>
          </c:tx>
          <c:spPr>
            <a:ln w="28575">
              <a:noFill/>
            </a:ln>
          </c:spPr>
          <c:marker>
            <c:symbol val="triangle"/>
            <c:size val="10"/>
          </c:marker>
          <c:xVal>
            <c:strRef>
              <c:f>Rain!$F$40:$Q$40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xVal>
          <c:yVal>
            <c:numRef>
              <c:f>Rain!$F$43:$Q$43</c:f>
              <c:numCache>
                <c:formatCode>0</c:formatCode>
                <c:ptCount val="12"/>
                <c:pt idx="0">
                  <c:v>462.18181818181819</c:v>
                </c:pt>
                <c:pt idx="1">
                  <c:v>836.18181818181824</c:v>
                </c:pt>
                <c:pt idx="2">
                  <c:v>1364.6549364613884</c:v>
                </c:pt>
                <c:pt idx="3">
                  <c:v>1872.7357445421965</c:v>
                </c:pt>
                <c:pt idx="4">
                  <c:v>2402.3519061583579</c:v>
                </c:pt>
                <c:pt idx="5">
                  <c:v>2876.5872002760052</c:v>
                </c:pt>
                <c:pt idx="6">
                  <c:v>3457.8421022367897</c:v>
                </c:pt>
                <c:pt idx="7">
                  <c:v>4021.8040069986946</c:v>
                </c:pt>
                <c:pt idx="8">
                  <c:v>4507.4801974748852</c:v>
                </c:pt>
                <c:pt idx="9">
                  <c:v>4951.4421022367897</c:v>
                </c:pt>
                <c:pt idx="10">
                  <c:v>5425.1563879510759</c:v>
                </c:pt>
                <c:pt idx="11">
                  <c:v>5937.6008323955202</c:v>
                </c:pt>
              </c:numCache>
            </c:numRef>
          </c:yVal>
          <c:smooth val="0"/>
        </c:ser>
        <c:ser>
          <c:idx val="3"/>
          <c:order val="1"/>
          <c:tx>
            <c:v>Demand</c:v>
          </c:tx>
          <c:spPr>
            <a:ln w="28575">
              <a:noFill/>
            </a:ln>
          </c:spPr>
          <c:marker>
            <c:symbol val="diamond"/>
            <c:size val="10"/>
          </c:marker>
          <c:xVal>
            <c:strRef>
              <c:f>Rain!$F$40:$Q$40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xVal>
          <c:yVal>
            <c:numRef>
              <c:f>Rain!$F$44:$Q$44</c:f>
              <c:numCache>
                <c:formatCode>0</c:formatCode>
                <c:ptCount val="12"/>
                <c:pt idx="0">
                  <c:v>456</c:v>
                </c:pt>
                <c:pt idx="1">
                  <c:v>912</c:v>
                </c:pt>
                <c:pt idx="2">
                  <c:v>1368</c:v>
                </c:pt>
                <c:pt idx="3">
                  <c:v>1824</c:v>
                </c:pt>
                <c:pt idx="4">
                  <c:v>2280</c:v>
                </c:pt>
                <c:pt idx="5">
                  <c:v>2736</c:v>
                </c:pt>
                <c:pt idx="6">
                  <c:v>3192</c:v>
                </c:pt>
                <c:pt idx="7">
                  <c:v>3648</c:v>
                </c:pt>
                <c:pt idx="8">
                  <c:v>4104</c:v>
                </c:pt>
                <c:pt idx="9">
                  <c:v>4560</c:v>
                </c:pt>
                <c:pt idx="10">
                  <c:v>5016</c:v>
                </c:pt>
                <c:pt idx="11">
                  <c:v>5472</c:v>
                </c:pt>
              </c:numCache>
            </c:numRef>
          </c:yVal>
          <c:smooth val="0"/>
        </c:ser>
        <c:dLbls>
          <c:showLegendKey val="0"/>
          <c:showVal val="0"/>
          <c:showCatName val="0"/>
          <c:showSerName val="0"/>
          <c:showPercent val="0"/>
          <c:showBubbleSize val="0"/>
        </c:dLbls>
        <c:axId val="214378728"/>
        <c:axId val="214383040"/>
      </c:scatterChart>
      <c:valAx>
        <c:axId val="214378728"/>
        <c:scaling>
          <c:orientation val="minMax"/>
          <c:max val="12"/>
          <c:min val="1"/>
        </c:scaling>
        <c:delete val="0"/>
        <c:axPos val="b"/>
        <c:title>
          <c:tx>
            <c:rich>
              <a:bodyPr/>
              <a:lstStyle/>
              <a:p>
                <a:pPr>
                  <a:defRPr sz="1800"/>
                </a:pPr>
                <a:r>
                  <a:rPr lang="en-US" sz="1800"/>
                  <a:t>Month</a:t>
                </a:r>
              </a:p>
            </c:rich>
          </c:tx>
          <c:layout/>
          <c:overlay val="0"/>
        </c:title>
        <c:majorTickMark val="out"/>
        <c:minorTickMark val="none"/>
        <c:tickLblPos val="nextTo"/>
        <c:txPr>
          <a:bodyPr/>
          <a:lstStyle/>
          <a:p>
            <a:pPr>
              <a:defRPr sz="1600"/>
            </a:pPr>
            <a:endParaRPr lang="en-US"/>
          </a:p>
        </c:txPr>
        <c:crossAx val="214383040"/>
        <c:crosses val="autoZero"/>
        <c:crossBetween val="midCat"/>
        <c:majorUnit val="1"/>
      </c:valAx>
      <c:valAx>
        <c:axId val="214383040"/>
        <c:scaling>
          <c:orientation val="minMax"/>
          <c:max val="6000"/>
        </c:scaling>
        <c:delete val="0"/>
        <c:axPos val="l"/>
        <c:majorGridlines/>
        <c:title>
          <c:tx>
            <c:rich>
              <a:bodyPr rot="-5400000" vert="horz"/>
              <a:lstStyle/>
              <a:p>
                <a:pPr>
                  <a:defRPr sz="1800"/>
                </a:pPr>
                <a:r>
                  <a:rPr lang="en-US" sz="1800" dirty="0" smtClean="0"/>
                  <a:t>Cumulative Demand </a:t>
                </a:r>
                <a:r>
                  <a:rPr lang="en-US" sz="1800" dirty="0"/>
                  <a:t>&amp; Supply (Cubic Feet)</a:t>
                </a:r>
              </a:p>
            </c:rich>
          </c:tx>
          <c:layout>
            <c:manualLayout>
              <c:xMode val="edge"/>
              <c:yMode val="edge"/>
              <c:x val="8.105442905521492E-3"/>
              <c:y val="6.0366579338674439E-2"/>
            </c:manualLayout>
          </c:layout>
          <c:overlay val="0"/>
        </c:title>
        <c:numFmt formatCode="0" sourceLinked="1"/>
        <c:majorTickMark val="out"/>
        <c:minorTickMark val="none"/>
        <c:tickLblPos val="nextTo"/>
        <c:txPr>
          <a:bodyPr/>
          <a:lstStyle/>
          <a:p>
            <a:pPr>
              <a:defRPr sz="1600"/>
            </a:pPr>
            <a:endParaRPr lang="en-US"/>
          </a:p>
        </c:txPr>
        <c:crossAx val="214378728"/>
        <c:crosses val="autoZero"/>
        <c:crossBetween val="midCat"/>
      </c:valAx>
    </c:plotArea>
    <c:legend>
      <c:legendPos val="r"/>
      <c:layout>
        <c:manualLayout>
          <c:xMode val="edge"/>
          <c:yMode val="edge"/>
          <c:x val="0.17403237095363083"/>
          <c:y val="5.4070369582180595E-2"/>
          <c:w val="0.15934962817147857"/>
          <c:h val="9.167269631836561E-2"/>
        </c:manualLayout>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15794863266402"/>
          <c:y val="4.819617743110334E-2"/>
          <c:w val="0.79703068940900346"/>
          <c:h val="0.75257357830271221"/>
        </c:manualLayout>
      </c:layout>
      <c:scatterChart>
        <c:scatterStyle val="lineMarker"/>
        <c:varyColors val="0"/>
        <c:ser>
          <c:idx val="0"/>
          <c:order val="0"/>
          <c:tx>
            <c:v>Supply</c:v>
          </c:tx>
          <c:spPr>
            <a:ln w="28575">
              <a:noFill/>
            </a:ln>
          </c:spPr>
          <c:xVal>
            <c:strRef>
              <c:f>Rain!$F$69:$Q$69</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xVal>
          <c:yVal>
            <c:numRef>
              <c:f>Rain!$F$70:$Q$70</c:f>
              <c:numCache>
                <c:formatCode>0</c:formatCode>
                <c:ptCount val="12"/>
                <c:pt idx="0">
                  <c:v>462.18181818181819</c:v>
                </c:pt>
                <c:pt idx="1">
                  <c:v>900</c:v>
                </c:pt>
                <c:pt idx="2">
                  <c:v>1100</c:v>
                </c:pt>
                <c:pt idx="3">
                  <c:v>1400</c:v>
                </c:pt>
                <c:pt idx="4">
                  <c:v>1750</c:v>
                </c:pt>
                <c:pt idx="5">
                  <c:v>2300</c:v>
                </c:pt>
                <c:pt idx="6">
                  <c:v>2800</c:v>
                </c:pt>
                <c:pt idx="7">
                  <c:v>3300</c:v>
                </c:pt>
                <c:pt idx="8">
                  <c:v>3900</c:v>
                </c:pt>
                <c:pt idx="9">
                  <c:v>4800</c:v>
                </c:pt>
                <c:pt idx="10">
                  <c:v>5425.1563879510759</c:v>
                </c:pt>
                <c:pt idx="11">
                  <c:v>5937.6008323955202</c:v>
                </c:pt>
              </c:numCache>
            </c:numRef>
          </c:yVal>
          <c:smooth val="0"/>
        </c:ser>
        <c:ser>
          <c:idx val="1"/>
          <c:order val="1"/>
          <c:tx>
            <c:v>Demand</c:v>
          </c:tx>
          <c:spPr>
            <a:ln w="28575">
              <a:noFill/>
            </a:ln>
          </c:spPr>
          <c:xVal>
            <c:strRef>
              <c:f>Rain!$F$69:$Q$69</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xVal>
          <c:yVal>
            <c:numRef>
              <c:f>Rain!$F$71:$Q$71</c:f>
              <c:numCache>
                <c:formatCode>0</c:formatCode>
                <c:ptCount val="12"/>
                <c:pt idx="0">
                  <c:v>456</c:v>
                </c:pt>
                <c:pt idx="1">
                  <c:v>912</c:v>
                </c:pt>
                <c:pt idx="2">
                  <c:v>1368</c:v>
                </c:pt>
                <c:pt idx="3">
                  <c:v>1824</c:v>
                </c:pt>
                <c:pt idx="4">
                  <c:v>2280</c:v>
                </c:pt>
                <c:pt idx="5">
                  <c:v>2736</c:v>
                </c:pt>
                <c:pt idx="6">
                  <c:v>3192</c:v>
                </c:pt>
                <c:pt idx="7">
                  <c:v>3648</c:v>
                </c:pt>
                <c:pt idx="8">
                  <c:v>4104</c:v>
                </c:pt>
                <c:pt idx="9">
                  <c:v>4560</c:v>
                </c:pt>
                <c:pt idx="10">
                  <c:v>5016</c:v>
                </c:pt>
                <c:pt idx="11">
                  <c:v>5472</c:v>
                </c:pt>
              </c:numCache>
            </c:numRef>
          </c:yVal>
          <c:smooth val="0"/>
        </c:ser>
        <c:dLbls>
          <c:showLegendKey val="0"/>
          <c:showVal val="0"/>
          <c:showCatName val="0"/>
          <c:showSerName val="0"/>
          <c:showPercent val="0"/>
          <c:showBubbleSize val="0"/>
        </c:dLbls>
        <c:axId val="214382648"/>
        <c:axId val="214380296"/>
      </c:scatterChart>
      <c:valAx>
        <c:axId val="214382648"/>
        <c:scaling>
          <c:orientation val="minMax"/>
          <c:max val="12"/>
          <c:min val="1"/>
        </c:scaling>
        <c:delete val="0"/>
        <c:axPos val="b"/>
        <c:title>
          <c:tx>
            <c:rich>
              <a:bodyPr/>
              <a:lstStyle/>
              <a:p>
                <a:pPr>
                  <a:defRPr sz="1800"/>
                </a:pPr>
                <a:r>
                  <a:rPr lang="en-US" sz="1800"/>
                  <a:t>Month</a:t>
                </a:r>
              </a:p>
            </c:rich>
          </c:tx>
          <c:layout>
            <c:manualLayout>
              <c:xMode val="edge"/>
              <c:yMode val="edge"/>
              <c:x val="0.50199915363342895"/>
              <c:y val="0.89229588801399828"/>
            </c:manualLayout>
          </c:layout>
          <c:overlay val="0"/>
        </c:title>
        <c:majorTickMark val="out"/>
        <c:minorTickMark val="none"/>
        <c:tickLblPos val="nextTo"/>
        <c:txPr>
          <a:bodyPr/>
          <a:lstStyle/>
          <a:p>
            <a:pPr>
              <a:defRPr sz="1600"/>
            </a:pPr>
            <a:endParaRPr lang="en-US"/>
          </a:p>
        </c:txPr>
        <c:crossAx val="214380296"/>
        <c:crosses val="autoZero"/>
        <c:crossBetween val="midCat"/>
        <c:majorUnit val="1"/>
      </c:valAx>
      <c:valAx>
        <c:axId val="214380296"/>
        <c:scaling>
          <c:orientation val="minMax"/>
          <c:max val="6000"/>
        </c:scaling>
        <c:delete val="0"/>
        <c:axPos val="l"/>
        <c:majorGridlines/>
        <c:title>
          <c:tx>
            <c:rich>
              <a:bodyPr rot="-5400000" vert="horz"/>
              <a:lstStyle/>
              <a:p>
                <a:pPr>
                  <a:defRPr sz="1800"/>
                </a:pPr>
                <a:r>
                  <a:rPr lang="en-US" sz="1800" dirty="0" smtClean="0"/>
                  <a:t>Cumulative Demand </a:t>
                </a:r>
                <a:r>
                  <a:rPr lang="en-US" sz="1800" dirty="0"/>
                  <a:t>&amp; Supply (Cubic Feet)</a:t>
                </a:r>
              </a:p>
            </c:rich>
          </c:tx>
          <c:layout>
            <c:manualLayout>
              <c:xMode val="edge"/>
              <c:yMode val="edge"/>
              <c:x val="3.0716690030137897E-2"/>
              <c:y val="8.8196150481189853E-2"/>
            </c:manualLayout>
          </c:layout>
          <c:overlay val="0"/>
        </c:title>
        <c:numFmt formatCode="0" sourceLinked="1"/>
        <c:majorTickMark val="out"/>
        <c:minorTickMark val="none"/>
        <c:tickLblPos val="nextTo"/>
        <c:txPr>
          <a:bodyPr/>
          <a:lstStyle/>
          <a:p>
            <a:pPr>
              <a:defRPr sz="1600"/>
            </a:pPr>
            <a:endParaRPr lang="en-US"/>
          </a:p>
        </c:txPr>
        <c:crossAx val="214382648"/>
        <c:crosses val="autoZero"/>
        <c:crossBetween val="midCat"/>
      </c:valAx>
    </c:plotArea>
    <c:legend>
      <c:legendPos val="r"/>
      <c:layout>
        <c:manualLayout>
          <c:xMode val="edge"/>
          <c:yMode val="edge"/>
          <c:x val="0.19990346881527668"/>
          <c:y val="5.4201924759405086E-2"/>
          <c:w val="0.15824237532470289"/>
          <c:h val="0.1098395450568679"/>
        </c:manualLayout>
      </c:layout>
      <c:overlay val="0"/>
      <c:spPr>
        <a:solidFill>
          <a:schemeClr val="bg1"/>
        </a:solidFill>
      </c:spPr>
      <c:txPr>
        <a:bodyPr/>
        <a:lstStyle/>
        <a:p>
          <a:pPr>
            <a:defRPr sz="1600"/>
          </a:pPr>
          <a:endParaRPr lang="en-US"/>
        </a:p>
      </c:tx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93474054340892"/>
          <c:y val="4.819617743110334E-2"/>
          <c:w val="0.72325398569562738"/>
          <c:h val="0.73257362076880095"/>
        </c:manualLayout>
      </c:layout>
      <c:scatterChart>
        <c:scatterStyle val="lineMarker"/>
        <c:varyColors val="0"/>
        <c:ser>
          <c:idx val="0"/>
          <c:order val="0"/>
          <c:tx>
            <c:v>Supply</c:v>
          </c:tx>
          <c:spPr>
            <a:ln w="28575">
              <a:noFill/>
            </a:ln>
          </c:spPr>
          <c:dLbls>
            <c:dLbl>
              <c:idx val="0"/>
              <c:layout>
                <c:manualLayout>
                  <c:x val="-6.8069299191726206E-3"/>
                  <c:y val="-1.13043788093461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8069299191726206E-3"/>
                  <c:y val="-1.99636985554875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344883198621035E-2"/>
                  <c:y val="-1.663641546290629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0759065588968263E-3"/>
                  <c:y val="-2.32909816480688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5626102664582545E-2"/>
                  <c:y val="-2.43316090845832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9.0759065588967448E-3"/>
                  <c:y val="1.330887037953034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5379532794484131E-3"/>
                  <c:y val="1.330913237032509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1344883198621035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6303626235587305E-2"/>
                  <c:y val="-2.563815717770940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4856258543277693E-2"/>
                  <c:y val="3.366686508102851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xVal>
            <c:strRef>
              <c:f>'Rain HW'!$F$3:$Q$3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xVal>
          <c:yVal>
            <c:numRef>
              <c:f>'Rain HW'!$F$5:$Q$5</c:f>
              <c:numCache>
                <c:formatCode>0</c:formatCode>
                <c:ptCount val="12"/>
                <c:pt idx="0">
                  <c:v>1327.0833333333333</c:v>
                </c:pt>
                <c:pt idx="1">
                  <c:v>2464.5833333333335</c:v>
                </c:pt>
                <c:pt idx="2">
                  <c:v>3222.916666666667</c:v>
                </c:pt>
                <c:pt idx="3">
                  <c:v>3260.8333333333335</c:v>
                </c:pt>
                <c:pt idx="4">
                  <c:v>3355.625</c:v>
                </c:pt>
                <c:pt idx="5">
                  <c:v>3412.5</c:v>
                </c:pt>
                <c:pt idx="6">
                  <c:v>3526.25</c:v>
                </c:pt>
                <c:pt idx="7">
                  <c:v>3621.0416666666665</c:v>
                </c:pt>
                <c:pt idx="8">
                  <c:v>3810.625</c:v>
                </c:pt>
                <c:pt idx="9">
                  <c:v>4758.541666666667</c:v>
                </c:pt>
                <c:pt idx="10">
                  <c:v>6085.625</c:v>
                </c:pt>
                <c:pt idx="11">
                  <c:v>7602.291666666667</c:v>
                </c:pt>
              </c:numCache>
            </c:numRef>
          </c:yVal>
          <c:smooth val="0"/>
        </c:ser>
        <c:ser>
          <c:idx val="1"/>
          <c:order val="1"/>
          <c:tx>
            <c:v>Demand</c:v>
          </c:tx>
          <c:spPr>
            <a:ln w="28575">
              <a:noFill/>
            </a:ln>
          </c:spPr>
          <c:dLbls>
            <c:dLbl>
              <c:idx val="6"/>
              <c:layout>
                <c:manualLayout>
                  <c:x val="-1.5882836478069363E-2"/>
                  <c:y val="-3.29338148374818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9.0759065588968263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4.794687092935318E-3"/>
                  <c:y val="1.304321171371325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0831594231225157E-2"/>
                  <c:y val="-3.55280476865164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trendline>
            <c:trendlineType val="linear"/>
            <c:dispRSqr val="0"/>
            <c:dispEq val="0"/>
          </c:trendline>
          <c:xVal>
            <c:strRef>
              <c:f>'Rain HW'!$F$3:$Q$3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xVal>
          <c:yVal>
            <c:numRef>
              <c:f>'Rain HW'!$F$6:$Q$6</c:f>
              <c:numCache>
                <c:formatCode>0</c:formatCode>
                <c:ptCount val="12"/>
                <c:pt idx="0">
                  <c:v>517.08333333333337</c:v>
                </c:pt>
                <c:pt idx="1">
                  <c:v>1034.1666666666667</c:v>
                </c:pt>
                <c:pt idx="2">
                  <c:v>1551.25</c:v>
                </c:pt>
                <c:pt idx="3">
                  <c:v>2068.3333333333335</c:v>
                </c:pt>
                <c:pt idx="4">
                  <c:v>2585.416666666667</c:v>
                </c:pt>
                <c:pt idx="5">
                  <c:v>3102.5000000000005</c:v>
                </c:pt>
                <c:pt idx="6">
                  <c:v>3619.5833333333339</c:v>
                </c:pt>
                <c:pt idx="7">
                  <c:v>4136.666666666667</c:v>
                </c:pt>
                <c:pt idx="8">
                  <c:v>4653.75</c:v>
                </c:pt>
                <c:pt idx="9">
                  <c:v>5170.833333333333</c:v>
                </c:pt>
                <c:pt idx="10">
                  <c:v>5687.9166666666661</c:v>
                </c:pt>
                <c:pt idx="11">
                  <c:v>6204.9999999999991</c:v>
                </c:pt>
              </c:numCache>
            </c:numRef>
          </c:yVal>
          <c:smooth val="0"/>
        </c:ser>
        <c:dLbls>
          <c:showLegendKey val="0"/>
          <c:showVal val="0"/>
          <c:showCatName val="0"/>
          <c:showSerName val="0"/>
          <c:showPercent val="0"/>
          <c:showBubbleSize val="0"/>
        </c:dLbls>
        <c:axId val="214380688"/>
        <c:axId val="214376768"/>
      </c:scatterChart>
      <c:valAx>
        <c:axId val="214380688"/>
        <c:scaling>
          <c:orientation val="minMax"/>
          <c:max val="12"/>
          <c:min val="1"/>
        </c:scaling>
        <c:delete val="0"/>
        <c:axPos val="b"/>
        <c:title>
          <c:tx>
            <c:rich>
              <a:bodyPr/>
              <a:lstStyle/>
              <a:p>
                <a:pPr>
                  <a:defRPr sz="1800"/>
                </a:pPr>
                <a:r>
                  <a:rPr lang="en-US" sz="1800"/>
                  <a:t>Month</a:t>
                </a:r>
              </a:p>
            </c:rich>
          </c:tx>
          <c:layout/>
          <c:overlay val="0"/>
        </c:title>
        <c:majorTickMark val="out"/>
        <c:minorTickMark val="none"/>
        <c:tickLblPos val="nextTo"/>
        <c:txPr>
          <a:bodyPr/>
          <a:lstStyle/>
          <a:p>
            <a:pPr>
              <a:defRPr sz="1600"/>
            </a:pPr>
            <a:endParaRPr lang="en-US"/>
          </a:p>
        </c:txPr>
        <c:crossAx val="214376768"/>
        <c:crosses val="autoZero"/>
        <c:crossBetween val="midCat"/>
        <c:majorUnit val="1"/>
      </c:valAx>
      <c:valAx>
        <c:axId val="214376768"/>
        <c:scaling>
          <c:orientation val="minMax"/>
          <c:max val="8000"/>
        </c:scaling>
        <c:delete val="0"/>
        <c:axPos val="l"/>
        <c:majorGridlines/>
        <c:title>
          <c:tx>
            <c:rich>
              <a:bodyPr rot="-5400000" vert="horz"/>
              <a:lstStyle/>
              <a:p>
                <a:pPr>
                  <a:defRPr sz="1800"/>
                </a:pPr>
                <a:r>
                  <a:rPr lang="en-US" sz="1800"/>
                  <a:t>Cumulative</a:t>
                </a:r>
                <a:r>
                  <a:rPr lang="en-US" sz="1800" baseline="0"/>
                  <a:t> </a:t>
                </a:r>
                <a:r>
                  <a:rPr lang="en-US" sz="1800"/>
                  <a:t>Demand &amp; Supply (Cubic Feet)</a:t>
                </a:r>
              </a:p>
            </c:rich>
          </c:tx>
          <c:layout>
            <c:manualLayout>
              <c:xMode val="edge"/>
              <c:yMode val="edge"/>
              <c:x val="1.0061551342274329E-2"/>
              <c:y val="3.9314278307688438E-2"/>
            </c:manualLayout>
          </c:layout>
          <c:overlay val="0"/>
        </c:title>
        <c:numFmt formatCode="0" sourceLinked="1"/>
        <c:majorTickMark val="out"/>
        <c:minorTickMark val="none"/>
        <c:tickLblPos val="nextTo"/>
        <c:txPr>
          <a:bodyPr/>
          <a:lstStyle/>
          <a:p>
            <a:pPr>
              <a:defRPr sz="1600"/>
            </a:pPr>
            <a:endParaRPr lang="en-US"/>
          </a:p>
        </c:txPr>
        <c:crossAx val="214380688"/>
        <c:crosses val="autoZero"/>
        <c:crossBetween val="midCat"/>
      </c:valAx>
    </c:plotArea>
    <c:legend>
      <c:legendPos val="r"/>
      <c:layout>
        <c:manualLayout>
          <c:xMode val="edge"/>
          <c:yMode val="edge"/>
          <c:x val="0.23024217127128974"/>
          <c:y val="6.0891689703512518E-2"/>
          <c:w val="0.22177370727735846"/>
          <c:h val="0.18205903546582466"/>
        </c:manualLayout>
      </c:layout>
      <c:overlay val="0"/>
      <c:spPr>
        <a:solidFill>
          <a:schemeClr val="bg1"/>
        </a:solidFill>
      </c:spPr>
      <c:txPr>
        <a:bodyPr/>
        <a:lstStyle/>
        <a:p>
          <a:pPr>
            <a:defRPr sz="1600"/>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0.19167</cdr:x>
      <cdr:y>0.66375</cdr:y>
    </cdr:from>
    <cdr:to>
      <cdr:x>0.24167</cdr:x>
      <cdr:y>0.74483</cdr:y>
    </cdr:to>
    <cdr:sp macro="" textlink="">
      <cdr:nvSpPr>
        <cdr:cNvPr id="2" name="Oval 1"/>
        <cdr:cNvSpPr/>
      </cdr:nvSpPr>
      <cdr:spPr>
        <a:xfrm xmlns:a="http://schemas.openxmlformats.org/drawingml/2006/main">
          <a:off x="1752600" y="3742730"/>
          <a:ext cx="457200" cy="45720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0.21667</cdr:x>
      <cdr:y>0.37838</cdr:y>
    </cdr:from>
    <cdr:to>
      <cdr:x>0.33333</cdr:x>
      <cdr:y>0.66375</cdr:y>
    </cdr:to>
    <cdr:cxnSp macro="">
      <cdr:nvCxnSpPr>
        <cdr:cNvPr id="4" name="Straight Arrow Connector 3"/>
        <cdr:cNvCxnSpPr>
          <a:stCxn xmlns:a="http://schemas.openxmlformats.org/drawingml/2006/main" id="18" idx="4"/>
          <a:endCxn xmlns:a="http://schemas.openxmlformats.org/drawingml/2006/main" id="2" idx="0"/>
        </cdr:cNvCxnSpPr>
      </cdr:nvCxnSpPr>
      <cdr:spPr>
        <a:xfrm xmlns:a="http://schemas.openxmlformats.org/drawingml/2006/main" flipH="1">
          <a:off x="1981200" y="2133600"/>
          <a:ext cx="1066800" cy="1609130"/>
        </a:xfrm>
        <a:prstGeom xmlns:a="http://schemas.openxmlformats.org/drawingml/2006/main" prst="straightConnector1">
          <a:avLst/>
        </a:prstGeom>
        <a:ln xmlns:a="http://schemas.openxmlformats.org/drawingml/2006/main" w="28575">
          <a:solidFill>
            <a:srgbClr val="FF0000"/>
          </a:solidFill>
          <a:headEnd type="none" w="med" len="med"/>
          <a:tailEnd type="non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0.275</cdr:x>
      <cdr:y>0.2027</cdr:y>
    </cdr:from>
    <cdr:to>
      <cdr:x>0.425</cdr:x>
      <cdr:y>0.32432</cdr:y>
    </cdr:to>
    <cdr:grpSp>
      <cdr:nvGrpSpPr>
        <cdr:cNvPr id="20" name="Group 19"/>
        <cdr:cNvGrpSpPr/>
      </cdr:nvGrpSpPr>
      <cdr:grpSpPr>
        <a:xfrm xmlns:a="http://schemas.openxmlformats.org/drawingml/2006/main">
          <a:off x="2514600" y="1142985"/>
          <a:ext cx="1371600" cy="685791"/>
          <a:chOff x="2514600" y="1143000"/>
          <a:chExt cx="1371600" cy="685800"/>
        </a:xfrm>
      </cdr:grpSpPr>
      <cdr:grpSp>
        <cdr:nvGrpSpPr>
          <cdr:cNvPr id="19" name="Group 18"/>
          <cdr:cNvGrpSpPr/>
        </cdr:nvGrpSpPr>
        <cdr:grpSpPr>
          <a:xfrm xmlns:a="http://schemas.openxmlformats.org/drawingml/2006/main">
            <a:off x="2514600" y="1143000"/>
            <a:ext cx="381000" cy="685800"/>
            <a:chOff x="3276600" y="1066800"/>
            <a:chExt cx="381000" cy="685800"/>
          </a:xfrm>
        </cdr:grpSpPr>
        <cdr:sp macro="" textlink="">
          <cdr:nvSpPr>
            <cdr:cNvPr id="9" name="Isosceles Triangle 8"/>
            <cdr:cNvSpPr/>
          </cdr:nvSpPr>
          <cdr:spPr>
            <a:xfrm xmlns:a="http://schemas.openxmlformats.org/drawingml/2006/main">
              <a:off x="3276600" y="1295400"/>
              <a:ext cx="374904" cy="457200"/>
            </a:xfrm>
            <a:prstGeom xmlns:a="http://schemas.openxmlformats.org/drawingml/2006/main" prst="triangle">
              <a:avLst/>
            </a:prstGeom>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sp macro="" textlink="">
          <cdr:nvSpPr>
            <cdr:cNvPr id="10" name="Diamond 9"/>
            <cdr:cNvSpPr/>
          </cdr:nvSpPr>
          <cdr:spPr>
            <a:xfrm xmlns:a="http://schemas.openxmlformats.org/drawingml/2006/main">
              <a:off x="3276600" y="1066800"/>
              <a:ext cx="381000" cy="457200"/>
            </a:xfrm>
            <a:prstGeom xmlns:a="http://schemas.openxmlformats.org/drawingml/2006/main" prst="diamond">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grpSp>
      <cdr:cxnSp macro="">
        <cdr:nvCxnSpPr>
          <cdr:cNvPr id="12" name="Straight Arrow Connector 11"/>
          <cdr:cNvCxnSpPr/>
        </cdr:nvCxnSpPr>
        <cdr:spPr>
          <a:xfrm xmlns:a="http://schemas.openxmlformats.org/drawingml/2006/main">
            <a:off x="3048000" y="1295400"/>
            <a:ext cx="0" cy="457200"/>
          </a:xfrm>
          <a:prstGeom xmlns:a="http://schemas.openxmlformats.org/drawingml/2006/main" prst="straightConnector1">
            <a:avLst/>
          </a:prstGeom>
          <a:ln xmlns:a="http://schemas.openxmlformats.org/drawingml/2006/main" w="28575">
            <a:solidFill>
              <a:srgbClr val="FF0000"/>
            </a:solidFill>
            <a:headEnd type="arrow"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15" name="TextBox 14"/>
          <cdr:cNvSpPr txBox="1"/>
        </cdr:nvSpPr>
        <cdr:spPr>
          <a:xfrm xmlns:a="http://schemas.openxmlformats.org/drawingml/2006/main">
            <a:off x="3048000" y="1295400"/>
            <a:ext cx="8382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rgbClr val="FF0000"/>
                </a:solidFill>
              </a:rPr>
              <a:t>75 ft</a:t>
            </a:r>
            <a:r>
              <a:rPr lang="en-US" sz="2000" baseline="30000" dirty="0" smtClean="0">
                <a:solidFill>
                  <a:srgbClr val="FF0000"/>
                </a:solidFill>
              </a:rPr>
              <a:t>3</a:t>
            </a:r>
            <a:r>
              <a:rPr lang="en-US" sz="2000" dirty="0" smtClean="0">
                <a:solidFill>
                  <a:srgbClr val="FF0000"/>
                </a:solidFill>
              </a:rPr>
              <a:t> </a:t>
            </a:r>
            <a:endParaRPr lang="en-US" sz="2000" dirty="0">
              <a:solidFill>
                <a:srgbClr val="FF0000"/>
              </a:solidFill>
            </a:endParaRPr>
          </a:p>
        </cdr:txBody>
      </cdr:sp>
    </cdr:grpSp>
  </cdr:relSizeAnchor>
  <cdr:relSizeAnchor xmlns:cdr="http://schemas.openxmlformats.org/drawingml/2006/chartDrawing">
    <cdr:from>
      <cdr:x>0.23333</cdr:x>
      <cdr:y>0.17568</cdr:y>
    </cdr:from>
    <cdr:to>
      <cdr:x>0.43333</cdr:x>
      <cdr:y>0.37838</cdr:y>
    </cdr:to>
    <cdr:sp macro="" textlink="">
      <cdr:nvSpPr>
        <cdr:cNvPr id="18" name="Oval 17"/>
        <cdr:cNvSpPr/>
      </cdr:nvSpPr>
      <cdr:spPr>
        <a:xfrm xmlns:a="http://schemas.openxmlformats.org/drawingml/2006/main">
          <a:off x="2133600" y="990600"/>
          <a:ext cx="1828800" cy="114300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0.45951</cdr:x>
      <cdr:y>0.50667</cdr:y>
    </cdr:from>
    <cdr:to>
      <cdr:x>0.45951</cdr:x>
      <cdr:y>0.58667</cdr:y>
    </cdr:to>
    <cdr:cxnSp macro="">
      <cdr:nvCxnSpPr>
        <cdr:cNvPr id="3" name="Straight Arrow Connector 2"/>
        <cdr:cNvCxnSpPr/>
      </cdr:nvCxnSpPr>
      <cdr:spPr>
        <a:xfrm xmlns:a="http://schemas.openxmlformats.org/drawingml/2006/main">
          <a:off x="4210878" y="2895600"/>
          <a:ext cx="0" cy="457200"/>
        </a:xfrm>
        <a:prstGeom xmlns:a="http://schemas.openxmlformats.org/drawingml/2006/main" prst="straightConnector1">
          <a:avLst/>
        </a:prstGeom>
        <a:ln xmlns:a="http://schemas.openxmlformats.org/drawingml/2006/main" w="28575">
          <a:solidFill>
            <a:srgbClr val="FF0000"/>
          </a:solidFill>
          <a:headEnd type="arrow"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0.45951</cdr:x>
      <cdr:y>0.50667</cdr:y>
    </cdr:from>
    <cdr:to>
      <cdr:x>0.76717</cdr:x>
      <cdr:y>0.72</cdr:y>
    </cdr:to>
    <cdr:sp macro="" textlink="">
      <cdr:nvSpPr>
        <cdr:cNvPr id="6" name="TextBox 5"/>
        <cdr:cNvSpPr txBox="1"/>
      </cdr:nvSpPr>
      <cdr:spPr>
        <a:xfrm xmlns:a="http://schemas.openxmlformats.org/drawingml/2006/main">
          <a:off x="4210878" y="2895600"/>
          <a:ext cx="2819400" cy="1219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dirty="0">
            <a:solidFill>
              <a:srgbClr val="FF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0.22662</cdr:x>
      <cdr:y>0.05217</cdr:y>
    </cdr:from>
    <cdr:to>
      <cdr:x>0.94732</cdr:x>
      <cdr:y>0.57968</cdr:y>
    </cdr:to>
    <cdr:cxnSp macro="">
      <cdr:nvCxnSpPr>
        <cdr:cNvPr id="3" name="Straight Connector 2"/>
        <cdr:cNvCxnSpPr/>
      </cdr:nvCxnSpPr>
      <cdr:spPr>
        <a:xfrm xmlns:a="http://schemas.openxmlformats.org/drawingml/2006/main" flipV="1">
          <a:off x="1268362" y="199103"/>
          <a:ext cx="4033684" cy="201315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0.78049</cdr:x>
      <cdr:y>0.44643</cdr:y>
    </cdr:from>
    <cdr:to>
      <cdr:x>0.78049</cdr:x>
      <cdr:y>0.57143</cdr:y>
    </cdr:to>
    <cdr:cxnSp macro="">
      <cdr:nvCxnSpPr>
        <cdr:cNvPr id="4" name="Straight Arrow Connector 3"/>
        <cdr:cNvCxnSpPr/>
      </cdr:nvCxnSpPr>
      <cdr:spPr>
        <a:xfrm xmlns:a="http://schemas.openxmlformats.org/drawingml/2006/main">
          <a:off x="4876800" y="1905000"/>
          <a:ext cx="0" cy="533400"/>
        </a:xfrm>
        <a:prstGeom xmlns:a="http://schemas.openxmlformats.org/drawingml/2006/main" prst="straightConnector1">
          <a:avLst/>
        </a:prstGeom>
        <a:ln xmlns:a="http://schemas.openxmlformats.org/drawingml/2006/main" w="38100">
          <a:solidFill>
            <a:srgbClr val="FF0000"/>
          </a:solidFill>
          <a:headEnd type="arrow" w="med" len="med"/>
          <a:tailEnd type="non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0.39024</cdr:x>
      <cdr:y>0.66071</cdr:y>
    </cdr:from>
    <cdr:to>
      <cdr:x>0.39024</cdr:x>
      <cdr:y>0.76786</cdr:y>
    </cdr:to>
    <cdr:cxnSp macro="">
      <cdr:nvCxnSpPr>
        <cdr:cNvPr id="6" name="Straight Arrow Connector 5"/>
        <cdr:cNvCxnSpPr/>
      </cdr:nvCxnSpPr>
      <cdr:spPr>
        <a:xfrm xmlns:a="http://schemas.openxmlformats.org/drawingml/2006/main">
          <a:off x="2438400" y="2819400"/>
          <a:ext cx="0" cy="457200"/>
        </a:xfrm>
        <a:prstGeom xmlns:a="http://schemas.openxmlformats.org/drawingml/2006/main" prst="straightConnector1">
          <a:avLst/>
        </a:prstGeom>
        <a:ln xmlns:a="http://schemas.openxmlformats.org/drawingml/2006/main" w="38100">
          <a:solidFill>
            <a:srgbClr val="FF0000"/>
          </a:solidFill>
          <a:headEnd type="arrow" w="med" len="med"/>
          <a:tailEnd type="non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3B477F-3DDA-4B68-A744-C0E3B23BBA82}" type="datetimeFigureOut">
              <a:rPr lang="en-US" smtClean="0"/>
              <a:t>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A42912-AF47-443A-8D38-19991DB80954}" type="slidenum">
              <a:rPr lang="en-US" smtClean="0"/>
              <a:t>‹#›</a:t>
            </a:fld>
            <a:endParaRPr lang="en-US"/>
          </a:p>
        </p:txBody>
      </p:sp>
    </p:spTree>
    <p:extLst>
      <p:ext uri="{BB962C8B-B14F-4D97-AF65-F5344CB8AC3E}">
        <p14:creationId xmlns:p14="http://schemas.microsoft.com/office/powerpoint/2010/main" val="4038647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harvesth2o.com/uv.s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harvesth2o.com/watercalculator.xls" TargetMode="External"/><Relationship Id="rId5" Type="http://schemas.openxmlformats.org/officeDocument/2006/relationships/hyperlink" Target="http://menard-co.tamu.edu/" TargetMode="External"/><Relationship Id="rId4" Type="http://schemas.openxmlformats.org/officeDocument/2006/relationships/hyperlink" Target="http://www.harvesth2o.co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1.eere.energy.gov/femp/procurement/eep_faucets_showerheads_calc.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ebmud.com/conserving_&amp;_recycling/conservation_devices/default.htm"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treehugger.com/files/2007/07/p_is_for_phosph.php" TargetMode="External"/><Relationship Id="rId3" Type="http://schemas.openxmlformats.org/officeDocument/2006/relationships/hyperlink" Target="http://www.treehugger.com/author/sami-grover/" TargetMode="External"/><Relationship Id="rId7" Type="http://schemas.openxmlformats.org/officeDocument/2006/relationships/hyperlink" Target="http://www.treehugger.com/files/2007/04/navy_showers_water_conservation.php" TargetMode="External"/><Relationship Id="rId12" Type="http://schemas.openxmlformats.org/officeDocument/2006/relationships/hyperlink" Target="http://green.yahoo.com/blog/grist_ask_umbra/71/ask-umbra-on-public-peeing.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treehugger.com/files/2007/05/the_limited_flush_if_its_yellow.php" TargetMode="External"/><Relationship Id="rId11" Type="http://schemas.openxmlformats.org/officeDocument/2006/relationships/hyperlink" Target="http://www.treehugger.com/files/2009/02/yellow-is-the-new-green.php" TargetMode="External"/><Relationship Id="rId5" Type="http://schemas.openxmlformats.org/officeDocument/2006/relationships/hyperlink" Target="http://www.treehugger.com/corporate-responsibility/" TargetMode="External"/><Relationship Id="rId10" Type="http://schemas.openxmlformats.org/officeDocument/2006/relationships/hyperlink" Target="http://images.google.com/imgres?imgurl=http://cache.gettyimages.com/xc/52144366.jpg?v=1&amp;c=ViewImages&amp;k=2&amp;d=17A4AD9FDB9CF19390335F8FA9CA92A611E290800FF2F473A96D640C844286CF&amp;imgrefurl=http://www.jamd.com/image/g/52144366&amp;usg=__VpcjaqlVs0hJjrWM47NGUldlPrI=&amp;h=399&amp;w=594&amp;sz=42&amp;hl=en&amp;start=1&amp;sig2=2weqvvdlQdS-KlTYeLJAOg&amp;tbnid=I6RhMA-FWqYWpM:&amp;tbnh=91&amp;tbnw=135&amp;prev=/images?q=temporary+urinal&amp;gbv=2&amp;ndsp=20&amp;hl=en&amp;sa=N&amp;ei=Y5IWSqDPAYaHtgeaiJz2DA" TargetMode="External"/><Relationship Id="rId4" Type="http://schemas.openxmlformats.org/officeDocument/2006/relationships/hyperlink" Target="http://www.treehugger.com/business/" TargetMode="External"/><Relationship Id="rId9" Type="http://schemas.openxmlformats.org/officeDocument/2006/relationships/hyperlink" Target="http://www.howtodothings.com/home-garden/how-to-use-urine-as-a-fertilize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Irrigation</a:t>
            </a:r>
          </a:p>
          <a:p>
            <a:pPr lvl="1"/>
            <a:r>
              <a:rPr lang="en-US" dirty="0" smtClean="0"/>
              <a:t>Minimize need with </a:t>
            </a:r>
            <a:r>
              <a:rPr lang="en-US" dirty="0" smtClean="0">
                <a:solidFill>
                  <a:srgbClr val="FF0000"/>
                </a:solidFill>
              </a:rPr>
              <a:t>Xeriscaping</a:t>
            </a:r>
          </a:p>
          <a:p>
            <a:pPr lvl="1"/>
            <a:r>
              <a:rPr lang="en-US" dirty="0" smtClean="0"/>
              <a:t>Increase delivery efficiency </a:t>
            </a:r>
            <a:r>
              <a:rPr lang="en-US" dirty="0" smtClean="0">
                <a:solidFill>
                  <a:srgbClr val="FF0000"/>
                </a:solidFill>
              </a:rPr>
              <a:t>(soaker hose, drip irrigation)</a:t>
            </a:r>
          </a:p>
          <a:p>
            <a:pPr lvl="1"/>
            <a:r>
              <a:rPr lang="en-US" dirty="0" smtClean="0"/>
              <a:t>Decrease Frequency</a:t>
            </a:r>
          </a:p>
          <a:p>
            <a:pPr lvl="2"/>
            <a:r>
              <a:rPr lang="en-US" dirty="0" smtClean="0">
                <a:solidFill>
                  <a:srgbClr val="FF0000"/>
                </a:solidFill>
              </a:rPr>
              <a:t>Let lawn go dormant during dry spell</a:t>
            </a:r>
          </a:p>
          <a:p>
            <a:pPr lvl="2"/>
            <a:r>
              <a:rPr lang="en-US" dirty="0" smtClean="0">
                <a:solidFill>
                  <a:srgbClr val="FF0000"/>
                </a:solidFill>
              </a:rPr>
              <a:t>Tied to soil moisture (Institutions)</a:t>
            </a:r>
          </a:p>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2</a:t>
            </a:fld>
            <a:endParaRPr lang="en-US"/>
          </a:p>
        </p:txBody>
      </p:sp>
    </p:spTree>
    <p:extLst>
      <p:ext uri="{BB962C8B-B14F-4D97-AF65-F5344CB8AC3E}">
        <p14:creationId xmlns:p14="http://schemas.microsoft.com/office/powerpoint/2010/main" val="1504438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Keep it separate.</a:t>
            </a:r>
            <a:r>
              <a:rPr lang="en-US" dirty="0" smtClean="0"/>
              <a:t> The golden rule with urine use is to keep it separate from other bodily wastes. Urine is clean and needs to be kept that way. Pee in a bottle, or invest in a urine-separating toilet. </a:t>
            </a:r>
          </a:p>
          <a:p>
            <a:r>
              <a:rPr lang="en-US" b="1" dirty="0" smtClean="0"/>
              <a:t>Use it fresh.</a:t>
            </a:r>
            <a:r>
              <a:rPr lang="en-US" dirty="0" smtClean="0"/>
              <a:t> We all know that stale urine smells. That's ammonia, and it's made from nitrogen. The smellier your collected urine, the less nutritious it will be for your plants, as well as being unpleasant to apply. </a:t>
            </a:r>
          </a:p>
          <a:p>
            <a:r>
              <a:rPr lang="en-US" b="1" dirty="0" smtClean="0"/>
              <a:t>Always dilute.</a:t>
            </a:r>
            <a:r>
              <a:rPr lang="en-US" dirty="0" smtClean="0"/>
              <a:t> Urine is too strong to be used neat on plants. Dilute at least 5:1, and it can be diluted up to 10:1 for use on tender plants and seedlings.</a:t>
            </a:r>
          </a:p>
          <a:p>
            <a:r>
              <a:rPr lang="en-US" dirty="0" smtClean="0"/>
              <a:t> </a:t>
            </a:r>
            <a:r>
              <a:rPr lang="en-US" b="1" dirty="0" smtClean="0"/>
              <a:t>Water at the roots. </a:t>
            </a:r>
            <a:r>
              <a:rPr lang="en-US" dirty="0" smtClean="0"/>
              <a:t>It's good practice when watering not too splash the leaves, but to water at the roots. This saves on evaporation, and dry leaves are much more resistant to disease. </a:t>
            </a:r>
          </a:p>
          <a:p>
            <a:r>
              <a:rPr lang="en-US" b="1" dirty="0" smtClean="0"/>
              <a:t>Spread it around. </a:t>
            </a:r>
            <a:r>
              <a:rPr lang="en-US" dirty="0" smtClean="0"/>
              <a:t>Urine can be salty, and using too much of it in one place can harm plants. Use it throughout your garden so no one area suffers from an overdose, and don't use it every time you water a plant. </a:t>
            </a:r>
          </a:p>
          <a:p>
            <a:r>
              <a:rPr lang="en-US" b="1" dirty="0" smtClean="0"/>
              <a:t>Feed hungry plants.</a:t>
            </a:r>
            <a:r>
              <a:rPr lang="en-US" dirty="0" smtClean="0"/>
              <a:t> The plants that will benefit most from urine fertilizer are the ones with the highest nitrogen requirements. Try it on leafy vegetables like cabbages and cauliflowers, corn, or anything that needs a quick pick-me-up. </a:t>
            </a:r>
          </a:p>
          <a:p>
            <a:r>
              <a:rPr lang="en-US" b="1" dirty="0" smtClean="0"/>
              <a:t>Other uses.</a:t>
            </a:r>
            <a:r>
              <a:rPr lang="en-US" dirty="0" smtClean="0"/>
              <a:t> Neat urine is too strong to be used directly on plants, but it can be used as a </a:t>
            </a:r>
            <a:r>
              <a:rPr lang="en-US" dirty="0" err="1" smtClean="0"/>
              <a:t>weedkiller</a:t>
            </a:r>
            <a:r>
              <a:rPr lang="en-US" dirty="0" smtClean="0"/>
              <a:t>; a few applications, especially if used on hot days, should finish off your weeds. It can also be used neat as a winter spray for fruit trees, to discourage fungal diseases. </a:t>
            </a:r>
          </a:p>
          <a:p>
            <a:r>
              <a:rPr lang="en-US" b="1" dirty="0" smtClean="0"/>
              <a:t>Activate! </a:t>
            </a:r>
            <a:r>
              <a:rPr lang="en-US" dirty="0" smtClean="0"/>
              <a:t>A final use for urine in the garden is as a compost activator. The nitrogen in urine will speed up the composting process and kick start a slumbering heap.</a:t>
            </a:r>
          </a:p>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17</a:t>
            </a:fld>
            <a:endParaRPr lang="en-US"/>
          </a:p>
        </p:txBody>
      </p:sp>
    </p:spTree>
    <p:extLst>
      <p:ext uri="{BB962C8B-B14F-4D97-AF65-F5344CB8AC3E}">
        <p14:creationId xmlns:p14="http://schemas.microsoft.com/office/powerpoint/2010/main" val="4226662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Dirty Water Underground </a:t>
            </a:r>
            <a:r>
              <a:rPr lang="en-US" dirty="0" smtClean="0"/>
              <a:t>GREGORY DICUM</a:t>
            </a:r>
            <a:r>
              <a:rPr lang="en-US" baseline="0" dirty="0" smtClean="0"/>
              <a:t> </a:t>
            </a:r>
            <a:r>
              <a:rPr lang="en-US" dirty="0" smtClean="0"/>
              <a:t>May 31, 2007</a:t>
            </a:r>
            <a:endParaRPr lang="en-US" b="1" dirty="0" smtClean="0"/>
          </a:p>
          <a:p>
            <a:r>
              <a:rPr lang="en-US" dirty="0" smtClean="0"/>
              <a:t>www.nytimes.com</a:t>
            </a:r>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19</a:t>
            </a:fld>
            <a:endParaRPr lang="en-US"/>
          </a:p>
        </p:txBody>
      </p:sp>
    </p:spTree>
    <p:extLst>
      <p:ext uri="{BB962C8B-B14F-4D97-AF65-F5344CB8AC3E}">
        <p14:creationId xmlns:p14="http://schemas.microsoft.com/office/powerpoint/2010/main" val="1674848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Edmonton Rain Barrel Project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2270 liters White </a:t>
            </a:r>
            <a:r>
              <a:rPr lang="en-US" b="1" u="sng" dirty="0" smtClean="0"/>
              <a:t>NEW Product! </a:t>
            </a:r>
            <a:r>
              <a:rPr lang="en-US" u="sng" dirty="0" smtClean="0"/>
              <a:t>Not shown in picture.</a:t>
            </a:r>
            <a:r>
              <a:rPr lang="en-US" dirty="0" smtClean="0"/>
              <a:t> </a:t>
            </a:r>
            <a:br>
              <a:rPr lang="en-US" dirty="0" smtClean="0"/>
            </a:br>
            <a:r>
              <a:rPr lang="en-US" dirty="0" smtClean="0"/>
              <a:t>New barrel - cylinder - 48”w x 90”h </a:t>
            </a:r>
            <a:br>
              <a:rPr lang="en-US" dirty="0" smtClean="0"/>
            </a:br>
            <a:r>
              <a:rPr lang="en-US" dirty="0" smtClean="0"/>
              <a:t>comes with installed retrofit kit $780.00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1250 liters  White </a:t>
            </a:r>
            <a:r>
              <a:rPr lang="en-US" b="1" u="sng" dirty="0" smtClean="0"/>
              <a:t>NEW Product! </a:t>
            </a:r>
            <a:r>
              <a:rPr lang="en-US" u="sng" dirty="0" smtClean="0"/>
              <a:t>Not shown in picture.</a:t>
            </a:r>
            <a:r>
              <a:rPr lang="en-US" dirty="0" smtClean="0"/>
              <a:t> </a:t>
            </a:r>
            <a:br>
              <a:rPr lang="en-US" dirty="0" smtClean="0"/>
            </a:br>
            <a:r>
              <a:rPr lang="en-US" dirty="0" smtClean="0"/>
              <a:t>New barrel - cylinder - 35”w x 86”h </a:t>
            </a:r>
            <a:br>
              <a:rPr lang="en-US" dirty="0" smtClean="0"/>
            </a:br>
            <a:r>
              <a:rPr lang="en-US" dirty="0" smtClean="0"/>
              <a:t>comes with installed retrofit kit $500.00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1000 liters Green, Beige, Grey New barrel - octagonal cylinder - 36”w x 72”h </a:t>
            </a:r>
            <a:br>
              <a:rPr lang="en-US" dirty="0" smtClean="0"/>
            </a:br>
            <a:r>
              <a:rPr lang="en-US" dirty="0" smtClean="0"/>
              <a:t>comes with Overflow, Tap, Garden Hose Connection, New Barrels </a:t>
            </a:r>
            <a:br>
              <a:rPr lang="en-US" dirty="0" smtClean="0"/>
            </a:br>
            <a:r>
              <a:rPr lang="en-US" i="1" dirty="0" smtClean="0"/>
              <a:t>These are also available in gray granite and brown granite colors for an additional $50</a:t>
            </a:r>
            <a:r>
              <a:rPr lang="en-US" dirty="0" smtClean="0"/>
              <a:t> </a:t>
            </a:r>
            <a:r>
              <a:rPr lang="en-US" baseline="0" dirty="0" smtClean="0"/>
              <a:t> </a:t>
            </a:r>
            <a:r>
              <a:rPr lang="en-US" dirty="0" smtClean="0"/>
              <a:t>$440.00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700 liters White </a:t>
            </a:r>
            <a:r>
              <a:rPr lang="en-US" b="1" u="sng" dirty="0" smtClean="0"/>
              <a:t>NEW Product! </a:t>
            </a:r>
            <a:r>
              <a:rPr lang="en-US" u="sng" dirty="0" smtClean="0"/>
              <a:t>Not shown in picture.</a:t>
            </a:r>
            <a:r>
              <a:rPr lang="en-US" dirty="0" smtClean="0"/>
              <a:t> </a:t>
            </a:r>
            <a:br>
              <a:rPr lang="en-US" dirty="0" smtClean="0"/>
            </a:br>
            <a:r>
              <a:rPr lang="en-US" dirty="0" smtClean="0"/>
              <a:t>New barrel - elliptical cylinder - 28"/30”w x 60”h </a:t>
            </a:r>
            <a:br>
              <a:rPr lang="en-US" dirty="0" smtClean="0"/>
            </a:br>
            <a:r>
              <a:rPr lang="en-US" dirty="0" smtClean="0"/>
              <a:t>comes with installed retrofit kit $440.00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500 liters Green, Beige, Grey New Barrels - Octagonal cylinder - 30w” x 60”h </a:t>
            </a:r>
            <a:br>
              <a:rPr lang="en-US" dirty="0" smtClean="0"/>
            </a:br>
            <a:r>
              <a:rPr lang="en-US" dirty="0" smtClean="0"/>
              <a:t>comes with Overflow, Tap, Garden Hose Connection </a:t>
            </a:r>
            <a:br>
              <a:rPr lang="en-US" dirty="0" smtClean="0"/>
            </a:br>
            <a:r>
              <a:rPr lang="en-US" i="1" dirty="0" smtClean="0"/>
              <a:t>These are also available in gray granite and brown granite colors for an additional $50</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$275.00 400 White Reused Food Barrels </a:t>
            </a:r>
            <a:br>
              <a:rPr lang="en-US" dirty="0" smtClean="0"/>
            </a:br>
            <a:r>
              <a:rPr lang="en-US" dirty="0" smtClean="0"/>
              <a:t>comes with Overflow, Tap, Garden Hose Connection, $250.00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200 liters  Black, Orange, Grey Reused Food Barrels - cylinder - 24”w x 36”h </a:t>
            </a:r>
            <a:br>
              <a:rPr lang="en-US" dirty="0" smtClean="0"/>
            </a:br>
            <a:r>
              <a:rPr lang="en-US" dirty="0" smtClean="0"/>
              <a:t>comes with Overflow, Lift off lid, Garden Hose Connection $135.00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200 liters Blue, White Reused Food Barrels - cylinder - 24”w x 36”h </a:t>
            </a:r>
            <a:br>
              <a:rPr lang="en-US" dirty="0" smtClean="0"/>
            </a:br>
            <a:r>
              <a:rPr lang="en-US" dirty="0" smtClean="0"/>
              <a:t>comes with Overflow, Lift off lid, Garden Hose Connection $120.00</a:t>
            </a:r>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22</a:t>
            </a:fld>
            <a:endParaRPr lang="en-US"/>
          </a:p>
        </p:txBody>
      </p:sp>
    </p:spTree>
    <p:extLst>
      <p:ext uri="{BB962C8B-B14F-4D97-AF65-F5344CB8AC3E}">
        <p14:creationId xmlns:p14="http://schemas.microsoft.com/office/powerpoint/2010/main" val="2627369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Local Pioneer: Billy </a:t>
            </a:r>
            <a:r>
              <a:rPr lang="en-US" sz="1200" kern="1200" dirty="0" err="1" smtClean="0">
                <a:solidFill>
                  <a:schemeClr val="tx1"/>
                </a:solidFill>
                <a:latin typeface="+mn-lt"/>
                <a:ea typeface="+mn-ea"/>
                <a:cs typeface="+mn-cs"/>
              </a:rPr>
              <a:t>Kniffen</a:t>
            </a:r>
            <a:r>
              <a:rPr lang="en-US" sz="1200" kern="1200" dirty="0" smtClean="0">
                <a:solidFill>
                  <a:schemeClr val="tx1"/>
                </a:solidFill>
                <a:latin typeface="+mn-lt"/>
                <a:ea typeface="+mn-ea"/>
                <a:cs typeface="+mn-cs"/>
              </a:rPr>
              <a:t> -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The 2 1/2 Minute Shower Man</a:t>
            </a:r>
            <a:br>
              <a:rPr lang="en-US" sz="1200" kern="1200" dirty="0" smtClean="0">
                <a:solidFill>
                  <a:schemeClr val="tx1"/>
                </a:solidFill>
                <a:latin typeface="+mn-lt"/>
                <a:ea typeface="+mn-ea"/>
                <a:cs typeface="+mn-cs"/>
              </a:rPr>
            </a:br>
            <a:r>
              <a:rPr lang="en-US" sz="1200" i="1" kern="1200" dirty="0" smtClean="0">
                <a:solidFill>
                  <a:schemeClr val="tx1"/>
                </a:solidFill>
                <a:latin typeface="+mn-lt"/>
                <a:ea typeface="+mn-ea"/>
                <a:cs typeface="+mn-cs"/>
              </a:rPr>
              <a:t>by Doug </a:t>
            </a:r>
            <a:r>
              <a:rPr lang="en-US" sz="1200" i="1" kern="1200" dirty="0" err="1" smtClean="0">
                <a:solidFill>
                  <a:schemeClr val="tx1"/>
                </a:solidFill>
                <a:latin typeface="+mn-lt"/>
                <a:ea typeface="+mn-ea"/>
                <a:cs typeface="+mn-cs"/>
              </a:rPr>
              <a:t>Pushard</a:t>
            </a:r>
            <a:r>
              <a:rPr lang="en-US" sz="1200" i="1" kern="1200" dirty="0" smtClean="0">
                <a:solidFill>
                  <a:schemeClr val="tx1"/>
                </a:solidFill>
                <a:latin typeface="+mn-lt"/>
                <a:ea typeface="+mn-ea"/>
                <a:cs typeface="+mn-cs"/>
              </a:rPr>
              <a:t> (www.harvesth2o.com/billy.shtml)</a:t>
            </a:r>
            <a:br>
              <a:rPr lang="en-US" sz="1200" i="1" kern="1200" dirty="0" smtClean="0">
                <a:solidFill>
                  <a:schemeClr val="tx1"/>
                </a:solidFill>
                <a:latin typeface="+mn-lt"/>
                <a:ea typeface="+mn-ea"/>
                <a:cs typeface="+mn-cs"/>
              </a:rPr>
            </a:br>
            <a:endParaRPr lang="en-US" dirty="0" smtClean="0"/>
          </a:p>
          <a:p>
            <a:r>
              <a:rPr lang="en-US" sz="1200" kern="1200" dirty="0" smtClean="0">
                <a:solidFill>
                  <a:schemeClr val="tx1"/>
                </a:solidFill>
                <a:latin typeface="+mn-lt"/>
                <a:ea typeface="+mn-ea"/>
                <a:cs typeface="+mn-cs"/>
              </a:rPr>
              <a:t>When Billy </a:t>
            </a:r>
            <a:r>
              <a:rPr lang="en-US" sz="1200" kern="1200" dirty="0" err="1" smtClean="0">
                <a:solidFill>
                  <a:schemeClr val="tx1"/>
                </a:solidFill>
                <a:latin typeface="+mn-lt"/>
                <a:ea typeface="+mn-ea"/>
                <a:cs typeface="+mn-cs"/>
              </a:rPr>
              <a:t>Kniffen</a:t>
            </a:r>
            <a:r>
              <a:rPr lang="en-US" sz="1200" kern="1200" dirty="0" smtClean="0">
                <a:solidFill>
                  <a:schemeClr val="tx1"/>
                </a:solidFill>
                <a:latin typeface="+mn-lt"/>
                <a:ea typeface="+mn-ea"/>
                <a:cs typeface="+mn-cs"/>
              </a:rPr>
              <a:t> and his wife, Mary, bought their five acre lot in West Texas in 2003 with the idea of building their log cabin dream home, there was one basic necessity missing: water - no city water access and ground water of questionable quality. Neither of the options for acquiring the precious liquid appealed to them: Pay for the city to trench 1000' through limestone (he wasn't sure the city would even approve this), or drill a well. Since his experience with drilling a well ten years ago left a bad taste in his mouth (he paid $8,000 to drill 280' to water that was sometimes sulfurous), he gazed up at the sky in wonder, and the obvious solution sprinkled down on him - capture what falls from the sky!</a:t>
            </a:r>
            <a:endParaRPr lang="en-US" dirty="0" smtClean="0"/>
          </a:p>
          <a:p>
            <a:r>
              <a:rPr lang="en-US" sz="1200" b="1" kern="1200" dirty="0" smtClean="0">
                <a:solidFill>
                  <a:schemeClr val="tx1"/>
                </a:solidFill>
                <a:latin typeface="+mn-lt"/>
                <a:ea typeface="+mn-ea"/>
                <a:cs typeface="+mn-cs"/>
              </a:rPr>
              <a:t>Billy </a:t>
            </a:r>
            <a:r>
              <a:rPr lang="en-US" sz="1200" b="1" kern="1200" dirty="0" err="1" smtClean="0">
                <a:solidFill>
                  <a:schemeClr val="tx1"/>
                </a:solidFill>
                <a:latin typeface="+mn-lt"/>
                <a:ea typeface="+mn-ea"/>
                <a:cs typeface="+mn-cs"/>
              </a:rPr>
              <a:t>Kniffen</a:t>
            </a:r>
            <a:r>
              <a:rPr lang="en-US" sz="1200" kern="1200" dirty="0" smtClean="0">
                <a:solidFill>
                  <a:schemeClr val="tx1"/>
                </a:solidFill>
                <a:latin typeface="+mn-lt"/>
                <a:ea typeface="+mn-ea"/>
                <a:cs typeface="+mn-cs"/>
              </a:rPr>
              <a:t> holds "a native grass kin to corn and very valuable for water infiltration, erosion control, ground nesting birds and as forage for livestock and wildlife."</a:t>
            </a:r>
            <a:endParaRPr lang="en-US" dirty="0" smtClean="0"/>
          </a:p>
          <a:p>
            <a:r>
              <a:rPr lang="en-US" sz="1200" kern="1200" dirty="0" smtClean="0">
                <a:solidFill>
                  <a:schemeClr val="tx1"/>
                </a:solidFill>
                <a:latin typeface="+mn-lt"/>
                <a:ea typeface="+mn-ea"/>
                <a:cs typeface="+mn-cs"/>
              </a:rPr>
              <a:t>With this plan in mind, the </a:t>
            </a:r>
            <a:r>
              <a:rPr lang="en-US" sz="1200" kern="1200" dirty="0" err="1" smtClean="0">
                <a:solidFill>
                  <a:schemeClr val="tx1"/>
                </a:solidFill>
                <a:latin typeface="+mn-lt"/>
                <a:ea typeface="+mn-ea"/>
                <a:cs typeface="+mn-cs"/>
              </a:rPr>
              <a:t>Kniffen's</a:t>
            </a:r>
            <a:r>
              <a:rPr lang="en-US" sz="1200" kern="1200" dirty="0" smtClean="0">
                <a:solidFill>
                  <a:schemeClr val="tx1"/>
                </a:solidFill>
                <a:latin typeface="+mn-lt"/>
                <a:ea typeface="+mn-ea"/>
                <a:cs typeface="+mn-cs"/>
              </a:rPr>
              <a:t> started work on their home. It was completed in May 2004, and the tanks were brimming just 2 months later! Much of the project was done by Billy himself, including building a barn, setting up the tanks and moving them into place (with help of a friend), installing the gutters, and connecting pipes and filters to complete the system. The house and barn roof total about 5,900 square feet (548 square meters) of catchment area and can capture roughly 2,900 gallons (10,991 liters) of water per inch of rain.</a:t>
            </a:r>
            <a:endParaRPr lang="en-US" dirty="0" smtClean="0"/>
          </a:p>
          <a:p>
            <a:r>
              <a:rPr lang="en-US" sz="1200" kern="1200" dirty="0" smtClean="0">
                <a:solidFill>
                  <a:schemeClr val="tx1"/>
                </a:solidFill>
                <a:latin typeface="+mn-lt"/>
                <a:ea typeface="+mn-ea"/>
                <a:cs typeface="+mn-cs"/>
              </a:rPr>
              <a:t>Billy knew from his time living near Austin, TX that conservation would be critical if they were going to live exclusively on rainwater. So he installed several water-saving devices in the home, including low-flow shower heads and faucets, low-flow toilet, on-demand </a:t>
            </a:r>
            <a:r>
              <a:rPr lang="en-US" sz="1200" kern="1200" dirty="0" err="1" smtClean="0">
                <a:solidFill>
                  <a:schemeClr val="tx1"/>
                </a:solidFill>
                <a:latin typeface="+mn-lt"/>
                <a:ea typeface="+mn-ea"/>
                <a:cs typeface="+mn-cs"/>
              </a:rPr>
              <a:t>hotwater</a:t>
            </a:r>
            <a:r>
              <a:rPr lang="en-US" sz="1200" kern="1200" dirty="0" smtClean="0">
                <a:solidFill>
                  <a:schemeClr val="tx1"/>
                </a:solidFill>
                <a:latin typeface="+mn-lt"/>
                <a:ea typeface="+mn-ea"/>
                <a:cs typeface="+mn-cs"/>
              </a:rPr>
              <a:t> recirculating water system, and landscaped with only native and low-water use plants. Being the avid environmentalist that he is, he takes it one step further - the 2 1/2 minute (or "Military") shower. "I first add shampoo to my hair, turn on the shower and get in and wash my hair. Then turn the water off and soap down, add conditioner to my hair, turn the water back on and rinse off - 2 1/2 minutes of total water time". Now that's conservation!</a:t>
            </a:r>
            <a:endParaRPr lang="en-US" dirty="0" smtClean="0"/>
          </a:p>
          <a:p>
            <a:r>
              <a:rPr lang="en-US" sz="1200" kern="1200" dirty="0" smtClean="0">
                <a:solidFill>
                  <a:schemeClr val="tx1"/>
                </a:solidFill>
                <a:latin typeface="+mn-lt"/>
                <a:ea typeface="+mn-ea"/>
                <a:cs typeface="+mn-cs"/>
              </a:rPr>
              <a:t>The results speak for themselves. Their overall average water consumption was 35 gallons (132 liters) per person per day in 2004. This amounts to 70 gallons (264 liters) a day, 2,100 gallons (7,959 liters) a month or 25,550 gallons (96,834 liters) a year. Average consumption in the United States is typically around 84 gallons (318 liters) a day per person. In an area that gets about 22 inches (55 centimeters) of rainfall a year, the roof of the barn and house are capable of catching over 63,000 gallons (238,770 liters) a year. Given Billy and his wife's sparingly light use of water, they will typically have a 7-month supply at any given time. To put it another way, only 8.81 inches (22.3 centimeters) of rain a year is required to meet their total water needs.</a:t>
            </a:r>
            <a:endParaRPr lang="en-US" dirty="0" smtClean="0"/>
          </a:p>
          <a:p>
            <a:r>
              <a:rPr lang="en-US" sz="1200" kern="1200" dirty="0" smtClean="0">
                <a:solidFill>
                  <a:schemeClr val="tx1"/>
                </a:solidFill>
                <a:latin typeface="+mn-lt"/>
                <a:ea typeface="+mn-ea"/>
                <a:cs typeface="+mn-cs"/>
              </a:rPr>
              <a:t>But what about the droughts? Would they be able to make it through the occasional drought? The record drought for the area was in 1951, when the area received only 7.64 inches (19.4 centimeters) and the second driest year was 1953 with only 9.22 inches (23.4 centimeters) of rain. So unless another record drought occurs, the current system should suffice.</a:t>
            </a:r>
            <a:endParaRPr lang="en-US" dirty="0" smtClean="0"/>
          </a:p>
          <a:p>
            <a:r>
              <a:rPr lang="en-US" sz="1200" b="1" kern="1200" dirty="0" smtClean="0">
                <a:solidFill>
                  <a:schemeClr val="tx1"/>
                </a:solidFill>
                <a:latin typeface="+mn-lt"/>
                <a:ea typeface="+mn-ea"/>
                <a:cs typeface="+mn-cs"/>
              </a:rPr>
              <a:t>Key System Components: </a:t>
            </a:r>
            <a:r>
              <a:rPr lang="en-US" sz="1200" kern="1200" dirty="0" smtClean="0">
                <a:solidFill>
                  <a:schemeClr val="tx1"/>
                </a:solidFill>
                <a:latin typeface="+mn-lt"/>
                <a:ea typeface="+mn-ea"/>
                <a:cs typeface="+mn-cs"/>
              </a:rPr>
              <a:t>- 5,900 square foot (548</a:t>
            </a:r>
            <a:br>
              <a:rPr lang="en-US" sz="1200" kern="1200" dirty="0" smtClean="0">
                <a:solidFill>
                  <a:schemeClr val="tx1"/>
                </a:solidFill>
                <a:latin typeface="+mn-lt"/>
                <a:ea typeface="+mn-ea"/>
                <a:cs typeface="+mn-cs"/>
              </a:rPr>
            </a:br>
            <a:r>
              <a:rPr lang="en-US" sz="1200" kern="1200" dirty="0" err="1" smtClean="0">
                <a:solidFill>
                  <a:schemeClr val="tx1"/>
                </a:solidFill>
                <a:latin typeface="+mn-lt"/>
                <a:ea typeface="+mn-ea"/>
                <a:cs typeface="+mn-cs"/>
              </a:rPr>
              <a:t>square.meters</a:t>
            </a:r>
            <a:r>
              <a:rPr lang="en-US" sz="1200" kern="1200" dirty="0" smtClean="0">
                <a:solidFill>
                  <a:schemeClr val="tx1"/>
                </a:solidFill>
                <a:latin typeface="+mn-lt"/>
                <a:ea typeface="+mn-ea"/>
                <a:cs typeface="+mn-cs"/>
              </a:rPr>
              <a:t>) roof area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Metal roofing and gutter</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system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- 5 - 3,000 gallon (11,370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liter) tanks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- 5 - 1.6 gallon (6 liter) faucets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- 2 - low-flow shower heads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- 2 - 1.6 gallon (6 liter) toilet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- 1 - high efficiency clothes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washer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- 1- ½ HP pump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- 1 - 40 gallon (150 liter)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pressure tank</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- 1 - .80 micron filter</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- 1 - 20 micron filter</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- 1 - .5 micron filter</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- 1 - Trojan Max Model C</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UV lamp</a:t>
            </a:r>
            <a:endParaRPr lang="en-US" dirty="0" smtClean="0"/>
          </a:p>
          <a:p>
            <a:r>
              <a:rPr lang="en-US" sz="1200" b="1" kern="1200" dirty="0" smtClean="0">
                <a:solidFill>
                  <a:schemeClr val="tx1"/>
                </a:solidFill>
                <a:latin typeface="+mn-lt"/>
                <a:ea typeface="+mn-ea"/>
                <a:cs typeface="+mn-cs"/>
              </a:rPr>
              <a:t>Total System Cost</a:t>
            </a:r>
            <a:r>
              <a:rPr lang="en-US" sz="1200" kern="1200" dirty="0" smtClean="0">
                <a:solidFill>
                  <a:schemeClr val="tx1"/>
                </a:solidFill>
                <a:latin typeface="+mn-lt"/>
                <a:ea typeface="+mn-ea"/>
                <a:cs typeface="+mn-cs"/>
              </a:rPr>
              <a:t> $6,500,</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not including gutters or labor</a:t>
            </a:r>
            <a:endParaRPr lang="en-US" dirty="0" smtClean="0"/>
          </a:p>
          <a:p>
            <a:r>
              <a:rPr lang="en-US" sz="1200" kern="1200" dirty="0" smtClean="0">
                <a:solidFill>
                  <a:schemeClr val="tx1"/>
                </a:solidFill>
                <a:latin typeface="+mn-lt"/>
                <a:ea typeface="+mn-ea"/>
                <a:cs typeface="+mn-cs"/>
              </a:rPr>
              <a:t>Billy's advice for those that want to follow in his footsteps: </a:t>
            </a:r>
            <a:r>
              <a:rPr lang="en-US" sz="1200" b="1" kern="1200" dirty="0" smtClean="0">
                <a:solidFill>
                  <a:schemeClr val="tx1"/>
                </a:solidFill>
                <a:latin typeface="+mn-lt"/>
                <a:ea typeface="+mn-ea"/>
                <a:cs typeface="+mn-cs"/>
              </a:rPr>
              <a:t>"Don't be afraid to try!</a:t>
            </a:r>
            <a:r>
              <a:rPr lang="en-US" sz="1200" kern="1200" dirty="0" smtClean="0">
                <a:solidFill>
                  <a:schemeClr val="tx1"/>
                </a:solidFill>
                <a:latin typeface="+mn-lt"/>
                <a:ea typeface="+mn-ea"/>
                <a:cs typeface="+mn-cs"/>
              </a:rPr>
              <a:t> Seek help and advice, but you can install it yourself. It definitely helps to see examples or get the advice of an experienced friend or consultant. Understanding plumbing basics is all that's required, along with reading and planning for tank size based on needs and roof size and determining the proper filtering methods."</a:t>
            </a:r>
            <a:endParaRPr lang="en-US" dirty="0" smtClean="0"/>
          </a:p>
          <a:p>
            <a:r>
              <a:rPr lang="en-US" sz="1200" kern="1200" dirty="0" smtClean="0">
                <a:solidFill>
                  <a:schemeClr val="tx1"/>
                </a:solidFill>
                <a:latin typeface="+mn-lt"/>
                <a:ea typeface="+mn-ea"/>
                <a:cs typeface="+mn-cs"/>
              </a:rPr>
              <a:t>After building his system from scratch, Billy advises that each part of the system takes time and effort to plan. "I built my own rain barn to use as a garage, shop and cover for the polypropylene tanks." He cautions that the 3, 000 gallon (11,370 liter) tanks are heavy, so be careful when moving them around. A master-gardener friend helped install UV lamp and filters. According to Billy, none of the system was too difficult. Filtering the water with roof washers or screens is a little difficult to get right. There are several methods out there and he is still not sure the easiest and best way.</a:t>
            </a:r>
            <a:endParaRPr lang="en-US" dirty="0" smtClean="0"/>
          </a:p>
          <a:p>
            <a:r>
              <a:rPr lang="en-US" sz="1200" kern="1200" dirty="0" smtClean="0">
                <a:solidFill>
                  <a:schemeClr val="tx1"/>
                </a:solidFill>
                <a:latin typeface="+mn-lt"/>
                <a:ea typeface="+mn-ea"/>
                <a:cs typeface="+mn-cs"/>
              </a:rPr>
              <a:t>Other green aspects of his log-country home include wood stove for heat, native landscape with no standard turf and a large wrap-around porch on 3 sides to avoid solar gain and to make comfortable shaded living space outside. They use grey-water from the washing machine to water the landscape and he even has added a slow moving stream and a pond. His current project is a cottage garden and raised beds in the back yard.</a:t>
            </a:r>
            <a:endParaRPr lang="en-US" dirty="0" smtClean="0"/>
          </a:p>
          <a:p>
            <a:r>
              <a:rPr lang="en-US" sz="1200" kern="1200" dirty="0" smtClean="0">
                <a:solidFill>
                  <a:schemeClr val="tx1"/>
                </a:solidFill>
                <a:latin typeface="+mn-lt"/>
                <a:ea typeface="+mn-ea"/>
                <a:cs typeface="+mn-cs"/>
              </a:rPr>
              <a:t>Billy is now an active promoter of rainwater harvesting in his area and his enthusiasm for the value and possibilities of this type of sustainability has proven to be contagious. Since he completed his system, at least three residents in the area have installed similar systems, and several other homeowners are considering one. </a:t>
            </a:r>
            <a:endParaRPr lang="en-US" dirty="0" smtClean="0"/>
          </a:p>
          <a:p>
            <a:r>
              <a:rPr lang="en-US" sz="1200" kern="1200" dirty="0" smtClean="0">
                <a:solidFill>
                  <a:schemeClr val="tx1"/>
                </a:solidFill>
                <a:latin typeface="+mn-lt"/>
                <a:ea typeface="+mn-ea"/>
                <a:cs typeface="+mn-cs"/>
              </a:rPr>
              <a:t>He has been sharing his knowledge and skills with youths in the community by working on a 10,000 gallon (37,900 liter) tank at the local county youth livestock barn and is planning to work with the school youth program in outdoor education. Other community efforts he has helped out on include installation of a 2,500 gallon (9,475 liter) tank on a county courthouse near El Paso and has plans for landscaping a new library and activity center in his town.</a:t>
            </a:r>
            <a:endParaRPr lang="en-US" dirty="0" smtClean="0"/>
          </a:p>
          <a:p>
            <a:r>
              <a:rPr lang="en-US" sz="1200" kern="1200" dirty="0" smtClean="0">
                <a:solidFill>
                  <a:schemeClr val="tx1"/>
                </a:solidFill>
                <a:latin typeface="+mn-lt"/>
                <a:ea typeface="+mn-ea"/>
                <a:cs typeface="+mn-cs"/>
              </a:rPr>
              <a:t>Through use of strategic planning for catching, storing, and directing even sparse rainfall, and using creativity in designing his landscape, Billy has demonstrated that landscape can be beautiful, functional, and sustainable. By educating youth and adults to be water conservationists, he's helping to ensure sufficient quantity water for generations to come.</a:t>
            </a:r>
            <a:endParaRPr lang="en-US" dirty="0" smtClean="0"/>
          </a:p>
          <a:p>
            <a:r>
              <a:rPr lang="en-US" sz="1200" b="1" i="1" kern="1200" dirty="0" smtClean="0">
                <a:solidFill>
                  <a:schemeClr val="tx1"/>
                </a:solidFill>
                <a:latin typeface="+mn-lt"/>
                <a:ea typeface="+mn-ea"/>
                <a:cs typeface="+mn-cs"/>
              </a:rPr>
              <a:t>More Info</a:t>
            </a:r>
            <a:br>
              <a:rPr lang="en-US" sz="1200" b="1" i="1" kern="1200" dirty="0" smtClean="0">
                <a:solidFill>
                  <a:schemeClr val="tx1"/>
                </a:solidFill>
                <a:latin typeface="+mn-lt"/>
                <a:ea typeface="+mn-ea"/>
                <a:cs typeface="+mn-cs"/>
              </a:rPr>
            </a:br>
            <a:r>
              <a:rPr lang="en-US" sz="1200" kern="1200" dirty="0" smtClean="0">
                <a:solidFill>
                  <a:schemeClr val="tx1"/>
                </a:solidFill>
                <a:latin typeface="+mn-lt"/>
                <a:ea typeface="+mn-ea"/>
                <a:cs typeface="+mn-cs"/>
                <a:hlinkClick r:id="rId3"/>
              </a:rPr>
              <a:t>UV Lamp information</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hlinkClick r:id="rId4"/>
              </a:rPr>
              <a:t>Texas Rainwater Harvesting Vendors </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hlinkClick r:id="rId5"/>
              </a:rPr>
              <a:t>Texas Cooperative Extension - Menard County Extension Office</a:t>
            </a:r>
            <a:r>
              <a:rPr lang="en-US" sz="1200" kern="1200" dirty="0" smtClean="0">
                <a:solidFill>
                  <a:schemeClr val="tx1"/>
                </a:solidFill>
                <a:latin typeface="+mn-lt"/>
                <a:ea typeface="+mn-ea"/>
                <a:cs typeface="+mn-cs"/>
              </a:rPr>
              <a:t>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hlinkClick r:id="rId6"/>
              </a:rPr>
              <a:t>Water Needs Calculator </a:t>
            </a:r>
            <a:endParaRPr lang="en-US" dirty="0" smtClean="0"/>
          </a:p>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24</a:t>
            </a:fld>
            <a:endParaRPr lang="en-US"/>
          </a:p>
        </p:txBody>
      </p:sp>
    </p:spTree>
    <p:extLst>
      <p:ext uri="{BB962C8B-B14F-4D97-AF65-F5344CB8AC3E}">
        <p14:creationId xmlns:p14="http://schemas.microsoft.com/office/powerpoint/2010/main" val="214188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West TX Rainfall</a:t>
            </a:r>
          </a:p>
          <a:p>
            <a:pPr lvl="1"/>
            <a:r>
              <a:rPr lang="en-US" dirty="0" smtClean="0"/>
              <a:t>Averages 22 inches / year     (55 cm/y = 0.55 m/y)</a:t>
            </a:r>
          </a:p>
          <a:p>
            <a:pPr lvl="1"/>
            <a:r>
              <a:rPr lang="en-US" dirty="0" smtClean="0"/>
              <a:t>Assuming system captures 80 % of water</a:t>
            </a:r>
          </a:p>
          <a:p>
            <a:pPr lvl="1"/>
            <a:r>
              <a:rPr lang="en-US" dirty="0" smtClean="0"/>
              <a:t>S = 0.80 R A</a:t>
            </a:r>
          </a:p>
          <a:p>
            <a:pPr lvl="2"/>
            <a:r>
              <a:rPr lang="en-US" dirty="0" smtClean="0">
                <a:solidFill>
                  <a:srgbClr val="FF0000"/>
                </a:solidFill>
              </a:rPr>
              <a:t>S = Water Supply, m</a:t>
            </a:r>
            <a:r>
              <a:rPr lang="en-US" baseline="30000" dirty="0" smtClean="0">
                <a:solidFill>
                  <a:srgbClr val="FF0000"/>
                </a:solidFill>
              </a:rPr>
              <a:t>3</a:t>
            </a:r>
            <a:r>
              <a:rPr lang="en-US" dirty="0" smtClean="0">
                <a:solidFill>
                  <a:srgbClr val="FF0000"/>
                </a:solidFill>
              </a:rPr>
              <a:t>/y </a:t>
            </a:r>
          </a:p>
          <a:p>
            <a:pPr lvl="2"/>
            <a:r>
              <a:rPr lang="en-US" dirty="0" smtClean="0">
                <a:solidFill>
                  <a:srgbClr val="FF0000"/>
                </a:solidFill>
              </a:rPr>
              <a:t>R = Rainfall, m/y</a:t>
            </a:r>
          </a:p>
          <a:p>
            <a:pPr lvl="2"/>
            <a:r>
              <a:rPr lang="en-US" dirty="0" smtClean="0">
                <a:solidFill>
                  <a:srgbClr val="FF0000"/>
                </a:solidFill>
              </a:rPr>
              <a:t>A = Collection Area, m</a:t>
            </a:r>
            <a:r>
              <a:rPr lang="en-US" baseline="30000" dirty="0" smtClean="0">
                <a:solidFill>
                  <a:srgbClr val="FF0000"/>
                </a:solidFill>
              </a:rPr>
              <a:t>2</a:t>
            </a:r>
          </a:p>
          <a:p>
            <a:pPr lvl="1"/>
            <a:endParaRPr lang="en-US" dirty="0" smtClean="0">
              <a:solidFill>
                <a:srgbClr val="FF0000"/>
              </a:solidFill>
            </a:endParaRPr>
          </a:p>
          <a:p>
            <a:pPr lvl="1"/>
            <a:r>
              <a:rPr lang="en-US" dirty="0" smtClean="0">
                <a:solidFill>
                  <a:srgbClr val="FF0000"/>
                </a:solidFill>
              </a:rPr>
              <a:t>S = 0.80 </a:t>
            </a:r>
            <a:r>
              <a:rPr lang="en-US" dirty="0" smtClean="0">
                <a:solidFill>
                  <a:srgbClr val="FF0000"/>
                </a:solidFill>
                <a:sym typeface="Symbol"/>
              </a:rPr>
              <a:t> 0.</a:t>
            </a:r>
            <a:r>
              <a:rPr lang="en-US" dirty="0" smtClean="0">
                <a:solidFill>
                  <a:srgbClr val="FF0000"/>
                </a:solidFill>
              </a:rPr>
              <a:t>55 m/y </a:t>
            </a:r>
            <a:r>
              <a:rPr lang="en-US" dirty="0" smtClean="0">
                <a:solidFill>
                  <a:srgbClr val="FF0000"/>
                </a:solidFill>
                <a:sym typeface="Symbol"/>
              </a:rPr>
              <a:t>548 m</a:t>
            </a:r>
            <a:r>
              <a:rPr lang="en-US" baseline="30000" dirty="0" smtClean="0">
                <a:solidFill>
                  <a:srgbClr val="FF0000"/>
                </a:solidFill>
                <a:sym typeface="Symbol"/>
              </a:rPr>
              <a:t>2 </a:t>
            </a:r>
            <a:r>
              <a:rPr lang="en-US" dirty="0" smtClean="0">
                <a:solidFill>
                  <a:srgbClr val="FF0000"/>
                </a:solidFill>
                <a:sym typeface="Symbol"/>
              </a:rPr>
              <a:t> = 241 m</a:t>
            </a:r>
            <a:r>
              <a:rPr lang="en-US" baseline="30000" dirty="0" smtClean="0">
                <a:solidFill>
                  <a:srgbClr val="FF0000"/>
                </a:solidFill>
                <a:sym typeface="Symbol"/>
              </a:rPr>
              <a:t>3</a:t>
            </a:r>
            <a:r>
              <a:rPr lang="en-US" dirty="0" smtClean="0">
                <a:solidFill>
                  <a:srgbClr val="FF0000"/>
                </a:solidFill>
                <a:sym typeface="Symbol"/>
              </a:rPr>
              <a:t>/y</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25</a:t>
            </a:fld>
            <a:endParaRPr lang="en-US"/>
          </a:p>
        </p:txBody>
      </p:sp>
    </p:spTree>
    <p:extLst>
      <p:ext uri="{BB962C8B-B14F-4D97-AF65-F5344CB8AC3E}">
        <p14:creationId xmlns:p14="http://schemas.microsoft.com/office/powerpoint/2010/main" val="4029287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 Consumption</a:t>
            </a:r>
          </a:p>
          <a:p>
            <a:pPr lvl="1"/>
            <a:r>
              <a:rPr lang="en-US" dirty="0" smtClean="0"/>
              <a:t>Typical American</a:t>
            </a:r>
          </a:p>
          <a:p>
            <a:pPr lvl="2"/>
            <a:r>
              <a:rPr lang="en-US" dirty="0" smtClean="0"/>
              <a:t>85 </a:t>
            </a:r>
            <a:r>
              <a:rPr lang="en-US" dirty="0" err="1" smtClean="0"/>
              <a:t>gpd</a:t>
            </a:r>
            <a:r>
              <a:rPr lang="en-US" dirty="0" smtClean="0"/>
              <a:t>      (318 l/d)</a:t>
            </a:r>
          </a:p>
          <a:p>
            <a:pPr lvl="1"/>
            <a:r>
              <a:rPr lang="en-US" dirty="0" smtClean="0"/>
              <a:t>West TX Case Study</a:t>
            </a:r>
          </a:p>
          <a:p>
            <a:pPr lvl="2"/>
            <a:r>
              <a:rPr lang="en-US" dirty="0" smtClean="0">
                <a:solidFill>
                  <a:srgbClr val="FF0000"/>
                </a:solidFill>
              </a:rPr>
              <a:t>35 </a:t>
            </a:r>
            <a:r>
              <a:rPr lang="en-US" dirty="0" err="1" smtClean="0">
                <a:solidFill>
                  <a:srgbClr val="FF0000"/>
                </a:solidFill>
              </a:rPr>
              <a:t>gpd</a:t>
            </a:r>
            <a:r>
              <a:rPr lang="en-US" dirty="0" smtClean="0">
                <a:solidFill>
                  <a:srgbClr val="FF0000"/>
                </a:solidFill>
              </a:rPr>
              <a:t>      (132 l/d)</a:t>
            </a:r>
          </a:p>
          <a:p>
            <a:pPr marL="342900" lvl="1" indent="-342900">
              <a:buFont typeface="Arial" pitchFamily="34" charset="0"/>
              <a:buChar char="•"/>
            </a:pPr>
            <a:r>
              <a:rPr lang="en-US" dirty="0" smtClean="0"/>
              <a:t>Two People - West TX Case Study</a:t>
            </a:r>
          </a:p>
          <a:p>
            <a:pPr lvl="1"/>
            <a:r>
              <a:rPr lang="en-US" dirty="0" smtClean="0">
                <a:solidFill>
                  <a:srgbClr val="FF0000"/>
                </a:solidFill>
              </a:rPr>
              <a:t>D = 2</a:t>
            </a:r>
            <a:r>
              <a:rPr lang="en-US" dirty="0" smtClean="0">
                <a:solidFill>
                  <a:srgbClr val="FF0000"/>
                </a:solidFill>
                <a:sym typeface="Symbol"/>
              </a:rPr>
              <a:t>  132 l/d x 365 d/y = 96,360 l/y = 96.4 m</a:t>
            </a:r>
            <a:r>
              <a:rPr lang="en-US" baseline="30000" dirty="0" smtClean="0">
                <a:solidFill>
                  <a:srgbClr val="FF0000"/>
                </a:solidFill>
                <a:sym typeface="Symbol"/>
              </a:rPr>
              <a:t>3</a:t>
            </a:r>
            <a:r>
              <a:rPr lang="en-US" dirty="0" smtClean="0">
                <a:solidFill>
                  <a:srgbClr val="FF0000"/>
                </a:solidFill>
                <a:sym typeface="Symbol"/>
              </a:rPr>
              <a:t>/y</a:t>
            </a:r>
          </a:p>
          <a:p>
            <a:endParaRPr lang="en-US" dirty="0" smtClean="0">
              <a:sym typeface="Symbol"/>
            </a:endParaRPr>
          </a:p>
          <a:p>
            <a:r>
              <a:rPr lang="en-US" dirty="0" smtClean="0">
                <a:sym typeface="Symbol"/>
              </a:rPr>
              <a:t>Supply versus Demand</a:t>
            </a:r>
          </a:p>
          <a:p>
            <a:pPr lvl="1"/>
            <a:r>
              <a:rPr lang="en-US" dirty="0" smtClean="0">
                <a:solidFill>
                  <a:srgbClr val="FF0000"/>
                </a:solidFill>
                <a:sym typeface="Symbol"/>
              </a:rPr>
              <a:t>241 m</a:t>
            </a:r>
            <a:r>
              <a:rPr lang="en-US" baseline="30000" dirty="0" smtClean="0">
                <a:solidFill>
                  <a:srgbClr val="FF0000"/>
                </a:solidFill>
                <a:sym typeface="Symbol"/>
              </a:rPr>
              <a:t>3</a:t>
            </a:r>
            <a:r>
              <a:rPr lang="en-US" dirty="0" smtClean="0">
                <a:solidFill>
                  <a:srgbClr val="FF0000"/>
                </a:solidFill>
                <a:sym typeface="Symbol"/>
              </a:rPr>
              <a:t>/y &gt; 96.4 m</a:t>
            </a:r>
            <a:r>
              <a:rPr lang="en-US" baseline="30000" dirty="0" smtClean="0">
                <a:solidFill>
                  <a:srgbClr val="FF0000"/>
                </a:solidFill>
                <a:sym typeface="Symbol"/>
              </a:rPr>
              <a:t>3</a:t>
            </a:r>
            <a:r>
              <a:rPr lang="en-US" dirty="0" smtClean="0">
                <a:solidFill>
                  <a:srgbClr val="FF0000"/>
                </a:solidFill>
                <a:sym typeface="Symbol"/>
              </a:rPr>
              <a:t>/y  ← Typical Year is Fine!</a:t>
            </a:r>
          </a:p>
          <a:p>
            <a:pPr lvl="1"/>
            <a:r>
              <a:rPr lang="en-US" dirty="0" smtClean="0">
                <a:sym typeface="Symbol"/>
              </a:rPr>
              <a:t>How little rainfall can they get by with?</a:t>
            </a:r>
          </a:p>
          <a:p>
            <a:pPr lvl="2"/>
            <a:r>
              <a:rPr lang="en-US" dirty="0" smtClean="0">
                <a:solidFill>
                  <a:srgbClr val="FF0000"/>
                </a:solidFill>
                <a:sym typeface="Symbol"/>
              </a:rPr>
              <a:t>(96.4 / 241) </a:t>
            </a:r>
            <a:r>
              <a:rPr lang="en-US" dirty="0" smtClean="0">
                <a:solidFill>
                  <a:srgbClr val="FF0000"/>
                </a:solidFill>
              </a:rPr>
              <a:t> 22 inches</a:t>
            </a:r>
            <a:r>
              <a:rPr lang="en-US" dirty="0" smtClean="0">
                <a:solidFill>
                  <a:srgbClr val="FF0000"/>
                </a:solidFill>
                <a:sym typeface="Symbol"/>
              </a:rPr>
              <a:t> = 8.8 inches              (22.3 cm)</a:t>
            </a:r>
          </a:p>
          <a:p>
            <a:pPr lvl="3"/>
            <a:r>
              <a:rPr lang="en-US" dirty="0" smtClean="0">
                <a:solidFill>
                  <a:srgbClr val="FF0000"/>
                </a:solidFill>
                <a:sym typeface="Symbol"/>
              </a:rPr>
              <a:t>Only one recorded year was lower (1951)</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26</a:t>
            </a:fld>
            <a:endParaRPr lang="en-US"/>
          </a:p>
        </p:txBody>
      </p:sp>
    </p:spTree>
    <p:extLst>
      <p:ext uri="{BB962C8B-B14F-4D97-AF65-F5344CB8AC3E}">
        <p14:creationId xmlns:p14="http://schemas.microsoft.com/office/powerpoint/2010/main" val="113421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Box: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~0.7 </a:t>
            </a:r>
            <a:r>
              <a:rPr lang="en-US" dirty="0" smtClean="0">
                <a:solidFill>
                  <a:srgbClr val="FF0000"/>
                </a:solidFill>
              </a:rPr>
              <a:t>ft</a:t>
            </a:r>
            <a:r>
              <a:rPr lang="en-US" baseline="30000" dirty="0" smtClean="0">
                <a:solidFill>
                  <a:srgbClr val="FF0000"/>
                </a:solidFill>
              </a:rPr>
              <a:t>3</a:t>
            </a:r>
            <a:r>
              <a:rPr lang="en-US" dirty="0" smtClean="0">
                <a:solidFill>
                  <a:srgbClr val="FF0000"/>
                </a:solidFill>
              </a:rPr>
              <a:t>/p/d</a:t>
            </a:r>
            <a:r>
              <a:rPr lang="en-US" baseline="0" dirty="0" smtClean="0">
                <a:solidFill>
                  <a:srgbClr val="FF0000"/>
                </a:solidFill>
              </a:rPr>
              <a:t> </a:t>
            </a:r>
            <a:r>
              <a:rPr lang="en-US" baseline="0" dirty="0" smtClean="0"/>
              <a:t>in </a:t>
            </a:r>
            <a:r>
              <a:rPr lang="en-US" baseline="0" dirty="0" smtClean="0"/>
              <a:t>developing world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baseline="0" dirty="0" smtClean="0"/>
              <a:t>20 </a:t>
            </a:r>
            <a:r>
              <a:rPr lang="en-US" dirty="0" smtClean="0">
                <a:solidFill>
                  <a:srgbClr val="FF0000"/>
                </a:solidFill>
              </a:rPr>
              <a:t>ft</a:t>
            </a:r>
            <a:r>
              <a:rPr lang="en-US" baseline="30000" dirty="0" smtClean="0">
                <a:solidFill>
                  <a:srgbClr val="FF0000"/>
                </a:solidFill>
              </a:rPr>
              <a:t>3</a:t>
            </a:r>
            <a:r>
              <a:rPr lang="en-US" dirty="0" smtClean="0">
                <a:solidFill>
                  <a:srgbClr val="FF0000"/>
                </a:solidFill>
              </a:rPr>
              <a:t>/p/d </a:t>
            </a:r>
            <a:r>
              <a:rPr lang="en-US" baseline="0" dirty="0" smtClean="0"/>
              <a:t>in </a:t>
            </a:r>
            <a:r>
              <a:rPr lang="en-US" baseline="0" dirty="0" smtClean="0"/>
              <a:t>USA</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TX Case Study: 4.7 ft</a:t>
            </a:r>
            <a:r>
              <a:rPr lang="en-US" baseline="30000" dirty="0" smtClean="0">
                <a:solidFill>
                  <a:srgbClr val="FF0000"/>
                </a:solidFill>
              </a:rPr>
              <a:t>3</a:t>
            </a:r>
            <a:r>
              <a:rPr lang="en-US" dirty="0" smtClean="0">
                <a:solidFill>
                  <a:srgbClr val="FF0000"/>
                </a:solidFill>
              </a:rPr>
              <a:t>/p/d</a:t>
            </a:r>
          </a:p>
          <a:p>
            <a:endParaRPr lang="en-US" baseline="0" dirty="0" smtClean="0"/>
          </a:p>
          <a:p>
            <a:r>
              <a:rPr lang="en-US" dirty="0" smtClean="0"/>
              <a:t>People</a:t>
            </a:r>
          </a:p>
          <a:p>
            <a:pPr lvl="1"/>
            <a:r>
              <a:rPr lang="en-US" dirty="0" smtClean="0">
                <a:solidFill>
                  <a:srgbClr val="FF0000"/>
                </a:solidFill>
              </a:rPr>
              <a:t>How Much per Person? Conservation?</a:t>
            </a:r>
          </a:p>
          <a:p>
            <a:pPr lvl="1"/>
            <a:r>
              <a:rPr lang="en-US" dirty="0" smtClean="0">
                <a:solidFill>
                  <a:srgbClr val="FF0000"/>
                </a:solidFill>
              </a:rPr>
              <a:t>How Many?</a:t>
            </a:r>
          </a:p>
          <a:p>
            <a:pPr lvl="1"/>
            <a:r>
              <a:rPr lang="en-US" dirty="0" smtClean="0">
                <a:solidFill>
                  <a:srgbClr val="FF0000"/>
                </a:solidFill>
              </a:rPr>
              <a:t>How Often Are they Onsite?</a:t>
            </a:r>
          </a:p>
          <a:p>
            <a:r>
              <a:rPr lang="en-US" dirty="0" smtClean="0"/>
              <a:t>Other Demands</a:t>
            </a:r>
          </a:p>
          <a:p>
            <a:pPr lvl="1"/>
            <a:r>
              <a:rPr lang="en-US" dirty="0" smtClean="0">
                <a:solidFill>
                  <a:srgbClr val="FF0000"/>
                </a:solidFill>
              </a:rPr>
              <a:t>Animals</a:t>
            </a:r>
          </a:p>
          <a:p>
            <a:pPr lvl="1"/>
            <a:r>
              <a:rPr lang="en-US" dirty="0" smtClean="0">
                <a:solidFill>
                  <a:srgbClr val="FF0000"/>
                </a:solidFill>
              </a:rPr>
              <a:t>Crops</a:t>
            </a:r>
          </a:p>
          <a:p>
            <a:r>
              <a:rPr lang="en-US" dirty="0" smtClean="0"/>
              <a:t>Glassboro Example: 3 people using 6 ft</a:t>
            </a:r>
            <a:r>
              <a:rPr lang="en-US" baseline="30000" dirty="0" smtClean="0"/>
              <a:t>3</a:t>
            </a:r>
            <a:r>
              <a:rPr lang="en-US" dirty="0" smtClean="0"/>
              <a:t>/person/day, w/ 1 person off-site half the year</a:t>
            </a:r>
          </a:p>
          <a:p>
            <a:pPr lvl="1"/>
            <a:r>
              <a:rPr lang="en-US" dirty="0" smtClean="0">
                <a:solidFill>
                  <a:srgbClr val="FF0000"/>
                </a:solidFill>
              </a:rPr>
              <a:t>D = 2.5 </a:t>
            </a:r>
            <a:r>
              <a:rPr lang="en-US" dirty="0" smtClean="0">
                <a:solidFill>
                  <a:srgbClr val="FF0000"/>
                </a:solidFill>
                <a:sym typeface="Symbol"/>
              </a:rPr>
              <a:t> 6 ft</a:t>
            </a:r>
            <a:r>
              <a:rPr lang="en-US" baseline="30000" dirty="0" smtClean="0">
                <a:solidFill>
                  <a:srgbClr val="FF0000"/>
                </a:solidFill>
                <a:sym typeface="Symbol"/>
              </a:rPr>
              <a:t>3</a:t>
            </a:r>
            <a:r>
              <a:rPr lang="en-US" dirty="0" smtClean="0">
                <a:solidFill>
                  <a:srgbClr val="FF0000"/>
                </a:solidFill>
                <a:sym typeface="Symbol"/>
              </a:rPr>
              <a:t>/p/d</a:t>
            </a:r>
            <a:r>
              <a:rPr lang="en-US" dirty="0" smtClean="0">
                <a:solidFill>
                  <a:srgbClr val="FF0000"/>
                </a:solidFill>
              </a:rPr>
              <a:t> </a:t>
            </a:r>
            <a:r>
              <a:rPr lang="en-US" dirty="0" smtClean="0">
                <a:solidFill>
                  <a:srgbClr val="FF0000"/>
                </a:solidFill>
                <a:sym typeface="Symbol"/>
              </a:rPr>
              <a:t> 365 d/y = 5,475 ft</a:t>
            </a:r>
            <a:r>
              <a:rPr lang="en-US" baseline="30000" dirty="0" smtClean="0">
                <a:solidFill>
                  <a:srgbClr val="FF0000"/>
                </a:solidFill>
                <a:sym typeface="Symbol"/>
              </a:rPr>
              <a:t>3</a:t>
            </a:r>
            <a:r>
              <a:rPr lang="en-US" dirty="0" smtClean="0">
                <a:solidFill>
                  <a:srgbClr val="FF0000"/>
                </a:solidFill>
                <a:sym typeface="Symbol"/>
              </a:rPr>
              <a:t>/y</a:t>
            </a:r>
            <a:endParaRPr lang="en-US" dirty="0" smtClean="0"/>
          </a:p>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28</a:t>
            </a:fld>
            <a:endParaRPr lang="en-US"/>
          </a:p>
        </p:txBody>
      </p:sp>
    </p:spTree>
    <p:extLst>
      <p:ext uri="{BB962C8B-B14F-4D97-AF65-F5344CB8AC3E}">
        <p14:creationId xmlns:p14="http://schemas.microsoft.com/office/powerpoint/2010/main" val="1897728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dirty="0" smtClean="0"/>
              <a:t>gcmd.nasa.gov/records/GCMD_COOP-PRECIP_NCDC.html</a:t>
            </a:r>
          </a:p>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29</a:t>
            </a:fld>
            <a:endParaRPr lang="en-US"/>
          </a:p>
        </p:txBody>
      </p:sp>
    </p:spTree>
    <p:extLst>
      <p:ext uri="{BB962C8B-B14F-4D97-AF65-F5344CB8AC3E}">
        <p14:creationId xmlns:p14="http://schemas.microsoft.com/office/powerpoint/2010/main" val="1075942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www.netplaces.com/living-off-the-grid/water-water-everywhere/harvesting-water.htm</a:t>
            </a:r>
          </a:p>
          <a:p>
            <a:r>
              <a:rPr lang="en-US" b="1" dirty="0" smtClean="0">
                <a:effectLst/>
              </a:rPr>
              <a:t>Roof:</a:t>
            </a:r>
            <a:r>
              <a:rPr lang="en-US" dirty="0" smtClean="0">
                <a:effectLst/>
              </a:rPr>
              <a:t> metal, gravel, asphalt, shingle, fiberglass, mineral paper—high coefficient 0.95, low coefficient 0.90</a:t>
            </a:r>
          </a:p>
          <a:p>
            <a:r>
              <a:rPr lang="en-US" b="1" dirty="0" smtClean="0">
                <a:effectLst/>
              </a:rPr>
              <a:t>Paving:</a:t>
            </a:r>
            <a:r>
              <a:rPr lang="en-US" dirty="0" smtClean="0">
                <a:effectLst/>
              </a:rPr>
              <a:t> concrete, asphalt—high coefficient 1.00, low coefficient 0.90</a:t>
            </a:r>
          </a:p>
          <a:p>
            <a:r>
              <a:rPr lang="en-US" b="1" dirty="0" smtClean="0">
                <a:effectLst/>
              </a:rPr>
              <a:t>Gravel:</a:t>
            </a:r>
            <a:r>
              <a:rPr lang="en-US" dirty="0" smtClean="0">
                <a:effectLst/>
              </a:rPr>
              <a:t> high coefficient 0.70, low coefficient 0.25</a:t>
            </a:r>
          </a:p>
          <a:p>
            <a:r>
              <a:rPr lang="en-US" b="1" dirty="0" smtClean="0">
                <a:effectLst/>
              </a:rPr>
              <a:t>Soil:</a:t>
            </a:r>
            <a:r>
              <a:rPr lang="en-US" dirty="0" smtClean="0">
                <a:effectLst/>
              </a:rPr>
              <a:t> flat, bare—high coefficient 0.75, low coefficient 0.20</a:t>
            </a:r>
          </a:p>
          <a:p>
            <a:r>
              <a:rPr lang="en-US" b="1" dirty="0" smtClean="0">
                <a:effectLst/>
              </a:rPr>
              <a:t>Soil:</a:t>
            </a:r>
            <a:r>
              <a:rPr lang="en-US" dirty="0" smtClean="0">
                <a:effectLst/>
              </a:rPr>
              <a:t> flat, with vegetation—high coefficient 0.60, low coefficient 0.10</a:t>
            </a:r>
          </a:p>
          <a:p>
            <a:r>
              <a:rPr lang="en-US" b="1" dirty="0" smtClean="0">
                <a:effectLst/>
              </a:rPr>
              <a:t>Lawns:</a:t>
            </a:r>
            <a:r>
              <a:rPr lang="en-US" dirty="0" smtClean="0">
                <a:effectLst/>
              </a:rPr>
              <a:t> flat, sandy soil—high coefficient 0.10, low coefficient 0.05</a:t>
            </a:r>
          </a:p>
          <a:p>
            <a:r>
              <a:rPr lang="en-US" b="1" dirty="0" smtClean="0">
                <a:effectLst/>
              </a:rPr>
              <a:t>Lawns:</a:t>
            </a:r>
            <a:r>
              <a:rPr lang="en-US" dirty="0" smtClean="0">
                <a:effectLst/>
              </a:rPr>
              <a:t> flat, heavy soil—high coefficient 0.17, low coefficient 0.13</a:t>
            </a:r>
          </a:p>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30</a:t>
            </a:fld>
            <a:endParaRPr lang="en-US"/>
          </a:p>
        </p:txBody>
      </p:sp>
    </p:spTree>
    <p:extLst>
      <p:ext uri="{BB962C8B-B14F-4D97-AF65-F5344CB8AC3E}">
        <p14:creationId xmlns:p14="http://schemas.microsoft.com/office/powerpoint/2010/main" val="1315675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Glassboro Example</a:t>
            </a:r>
          </a:p>
          <a:p>
            <a:pPr lvl="1"/>
            <a:r>
              <a:rPr lang="en-US" dirty="0" smtClean="0"/>
              <a:t>Assume 2,000 ft</a:t>
            </a:r>
            <a:r>
              <a:rPr lang="en-US" baseline="30000" dirty="0" smtClean="0"/>
              <a:t>2</a:t>
            </a:r>
            <a:r>
              <a:rPr lang="en-US" dirty="0" smtClean="0"/>
              <a:t> (A) Sheet metal roof, C</a:t>
            </a:r>
            <a:r>
              <a:rPr lang="en-US" baseline="-25000" dirty="0" smtClean="0"/>
              <a:t>r</a:t>
            </a:r>
            <a:r>
              <a:rPr lang="en-US" dirty="0" smtClean="0"/>
              <a:t> = 0.80</a:t>
            </a:r>
          </a:p>
          <a:p>
            <a:pPr lvl="1"/>
            <a:r>
              <a:rPr lang="en-US" dirty="0" smtClean="0"/>
              <a:t>Mean Rainfall, R = 44.5 inches / year</a:t>
            </a:r>
          </a:p>
          <a:p>
            <a:pPr lvl="1"/>
            <a:r>
              <a:rPr lang="en-US" dirty="0" smtClean="0">
                <a:solidFill>
                  <a:srgbClr val="FF0000"/>
                </a:solidFill>
              </a:rPr>
              <a:t>S = 44.5 in/y </a:t>
            </a:r>
            <a:r>
              <a:rPr lang="en-US" dirty="0" smtClean="0">
                <a:solidFill>
                  <a:srgbClr val="FF0000"/>
                </a:solidFill>
                <a:sym typeface="Symbol"/>
              </a:rPr>
              <a:t> </a:t>
            </a:r>
            <a:r>
              <a:rPr lang="en-US" dirty="0" smtClean="0">
                <a:solidFill>
                  <a:srgbClr val="FF0000"/>
                </a:solidFill>
              </a:rPr>
              <a:t>2000 ft</a:t>
            </a:r>
            <a:r>
              <a:rPr lang="en-US" baseline="30000" dirty="0" smtClean="0">
                <a:solidFill>
                  <a:srgbClr val="FF0000"/>
                </a:solidFill>
              </a:rPr>
              <a:t>2</a:t>
            </a:r>
            <a:r>
              <a:rPr lang="en-US" dirty="0" smtClean="0">
                <a:solidFill>
                  <a:srgbClr val="FF0000"/>
                </a:solidFill>
              </a:rPr>
              <a:t> </a:t>
            </a:r>
            <a:r>
              <a:rPr lang="en-US" dirty="0" smtClean="0">
                <a:solidFill>
                  <a:srgbClr val="FF0000"/>
                </a:solidFill>
                <a:sym typeface="Symbol"/>
              </a:rPr>
              <a:t> </a:t>
            </a:r>
            <a:r>
              <a:rPr lang="en-US" dirty="0" smtClean="0">
                <a:solidFill>
                  <a:srgbClr val="FF0000"/>
                </a:solidFill>
              </a:rPr>
              <a:t>0.80 (1ft/12in)  = 5,900 ft</a:t>
            </a:r>
            <a:r>
              <a:rPr lang="en-US" baseline="30000" dirty="0" smtClean="0">
                <a:solidFill>
                  <a:srgbClr val="FF0000"/>
                </a:solidFill>
              </a:rPr>
              <a:t>3</a:t>
            </a:r>
            <a:r>
              <a:rPr lang="en-US" dirty="0" smtClean="0">
                <a:solidFill>
                  <a:srgbClr val="FF0000"/>
                </a:solidFill>
              </a:rPr>
              <a:t>/y</a:t>
            </a:r>
          </a:p>
          <a:p>
            <a:pPr lvl="1"/>
            <a:r>
              <a:rPr lang="en-US" dirty="0" smtClean="0">
                <a:solidFill>
                  <a:srgbClr val="FF0000"/>
                </a:solidFill>
              </a:rPr>
              <a:t>5,900 ft</a:t>
            </a:r>
            <a:r>
              <a:rPr lang="en-US" baseline="30000" dirty="0" smtClean="0">
                <a:solidFill>
                  <a:srgbClr val="FF0000"/>
                </a:solidFill>
              </a:rPr>
              <a:t>3</a:t>
            </a:r>
            <a:r>
              <a:rPr lang="en-US" dirty="0" smtClean="0">
                <a:solidFill>
                  <a:srgbClr val="FF0000"/>
                </a:solidFill>
              </a:rPr>
              <a:t>/y &gt; </a:t>
            </a:r>
            <a:r>
              <a:rPr lang="en-US" dirty="0" smtClean="0">
                <a:solidFill>
                  <a:srgbClr val="FF0000"/>
                </a:solidFill>
                <a:sym typeface="Symbol"/>
              </a:rPr>
              <a:t>5,475 ft</a:t>
            </a:r>
            <a:r>
              <a:rPr lang="en-US" baseline="30000" dirty="0" smtClean="0">
                <a:solidFill>
                  <a:srgbClr val="FF0000"/>
                </a:solidFill>
                <a:sym typeface="Symbol"/>
              </a:rPr>
              <a:t>3</a:t>
            </a:r>
            <a:r>
              <a:rPr lang="en-US" dirty="0" smtClean="0">
                <a:solidFill>
                  <a:srgbClr val="FF0000"/>
                </a:solidFill>
                <a:sym typeface="Symbol"/>
              </a:rPr>
              <a:t>/y 	←OK for typical year</a:t>
            </a:r>
          </a:p>
          <a:p>
            <a:pPr lvl="1"/>
            <a:endParaRPr lang="en-US" dirty="0" smtClean="0">
              <a:solidFill>
                <a:srgbClr val="FF0000"/>
              </a:solidFill>
              <a:sym typeface="Symbol"/>
            </a:endParaRPr>
          </a:p>
          <a:p>
            <a:pPr lvl="1"/>
            <a:r>
              <a:rPr lang="en-US" dirty="0" smtClean="0">
                <a:solidFill>
                  <a:srgbClr val="FF0000"/>
                </a:solidFill>
                <a:sym typeface="Symbol"/>
              </a:rPr>
              <a:t>Minimum Acceptable Rainfall?</a:t>
            </a:r>
          </a:p>
          <a:p>
            <a:pPr lvl="2"/>
            <a:r>
              <a:rPr lang="en-US" dirty="0" smtClean="0">
                <a:solidFill>
                  <a:srgbClr val="FF0000"/>
                </a:solidFill>
              </a:rPr>
              <a:t>Min R = D / (A C</a:t>
            </a:r>
            <a:r>
              <a:rPr lang="en-US" baseline="-25000" dirty="0" smtClean="0">
                <a:solidFill>
                  <a:srgbClr val="FF0000"/>
                </a:solidFill>
              </a:rPr>
              <a:t>r</a:t>
            </a:r>
            <a:r>
              <a:rPr lang="en-US" dirty="0" smtClean="0">
                <a:solidFill>
                  <a:srgbClr val="FF0000"/>
                </a:solidFill>
              </a:rPr>
              <a:t>) </a:t>
            </a:r>
            <a:r>
              <a:rPr lang="en-US" dirty="0" smtClean="0">
                <a:solidFill>
                  <a:srgbClr val="FF0000"/>
                </a:solidFill>
                <a:sym typeface="Symbol"/>
              </a:rPr>
              <a:t>= [5475/(2000 0.80)]12 = 41.1 in/y</a:t>
            </a:r>
          </a:p>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31</a:t>
            </a:fld>
            <a:endParaRPr lang="en-US"/>
          </a:p>
        </p:txBody>
      </p:sp>
    </p:spTree>
    <p:extLst>
      <p:ext uri="{BB962C8B-B14F-4D97-AF65-F5344CB8AC3E}">
        <p14:creationId xmlns:p14="http://schemas.microsoft.com/office/powerpoint/2010/main" val="62593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4</a:t>
            </a:fld>
            <a:endParaRPr lang="en-US"/>
          </a:p>
        </p:txBody>
      </p:sp>
    </p:spTree>
    <p:extLst>
      <p:ext uri="{BB962C8B-B14F-4D97-AF65-F5344CB8AC3E}">
        <p14:creationId xmlns:p14="http://schemas.microsoft.com/office/powerpoint/2010/main" val="1744410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N+1 to account for short data record (Could have smaller or larger</a:t>
            </a:r>
            <a:r>
              <a:rPr lang="en-US" baseline="0" dirty="0" smtClean="0"/>
              <a:t> rainfalls then in the short record</a:t>
            </a:r>
            <a:r>
              <a:rPr lang="en-US" baseline="0" dirty="0" smtClean="0"/>
              <a:t>).</a:t>
            </a:r>
          </a:p>
          <a:p>
            <a:endParaRPr lang="en-US" baseline="0" dirty="0" smtClean="0"/>
          </a:p>
          <a:p>
            <a:r>
              <a:rPr lang="en-US" dirty="0" smtClean="0"/>
              <a:t>Do we want enough water every year?</a:t>
            </a:r>
          </a:p>
          <a:p>
            <a:pPr lvl="1"/>
            <a:r>
              <a:rPr lang="en-US" dirty="0" smtClean="0">
                <a:solidFill>
                  <a:srgbClr val="FF0000"/>
                </a:solidFill>
              </a:rPr>
              <a:t>Design for a rainfall that is likely to be exceeded most, if not all, years</a:t>
            </a:r>
          </a:p>
          <a:p>
            <a:r>
              <a:rPr lang="en-US" dirty="0" smtClean="0"/>
              <a:t>Probability Estimation w/ Plotting Position, PP (%) </a:t>
            </a:r>
          </a:p>
          <a:p>
            <a:pPr lvl="1"/>
            <a:r>
              <a:rPr lang="en-US" dirty="0" smtClean="0">
                <a:solidFill>
                  <a:srgbClr val="FF0000"/>
                </a:solidFill>
              </a:rPr>
              <a:t>Need decades of data</a:t>
            </a:r>
          </a:p>
          <a:p>
            <a:r>
              <a:rPr lang="en-US" dirty="0" smtClean="0"/>
              <a:t>Rank Rainfall, R: smallest to largest </a:t>
            </a:r>
          </a:p>
          <a:p>
            <a:pPr lvl="1"/>
            <a:r>
              <a:rPr lang="en-US" dirty="0" smtClean="0"/>
              <a:t>PP = 100</a:t>
            </a:r>
            <a:r>
              <a:rPr lang="en-US" dirty="0" smtClean="0">
                <a:sym typeface="Symbol"/>
              </a:rPr>
              <a:t></a:t>
            </a:r>
            <a:r>
              <a:rPr lang="en-US" dirty="0" smtClean="0"/>
              <a:t>Rank/(N+1)</a:t>
            </a:r>
          </a:p>
          <a:p>
            <a:pPr lvl="2"/>
            <a:r>
              <a:rPr lang="en-US" dirty="0" smtClean="0"/>
              <a:t>N = number of data points</a:t>
            </a:r>
          </a:p>
          <a:p>
            <a:pPr lvl="1"/>
            <a:r>
              <a:rPr lang="en-US" dirty="0" smtClean="0"/>
              <a:t>Example </a:t>
            </a:r>
            <a:r>
              <a:rPr lang="en-US" dirty="0" smtClean="0">
                <a:sym typeface="Symbol"/>
              </a:rPr>
              <a:t></a:t>
            </a:r>
            <a:endParaRPr lang="en-US" dirty="0" smtClean="0"/>
          </a:p>
          <a:p>
            <a:pPr lvl="2"/>
            <a:r>
              <a:rPr lang="en-US" dirty="0" smtClean="0">
                <a:solidFill>
                  <a:srgbClr val="FF0000"/>
                </a:solidFill>
              </a:rPr>
              <a:t>For Rank = 1, R = 29.25 in/y</a:t>
            </a:r>
          </a:p>
          <a:p>
            <a:pPr lvl="2"/>
            <a:r>
              <a:rPr lang="en-US" dirty="0" smtClean="0">
                <a:solidFill>
                  <a:srgbClr val="FF0000"/>
                </a:solidFill>
              </a:rPr>
              <a:t>Plotting position = 100 </a:t>
            </a:r>
            <a:r>
              <a:rPr lang="en-US" dirty="0" smtClean="0">
                <a:solidFill>
                  <a:srgbClr val="FF0000"/>
                </a:solidFill>
                <a:sym typeface="Symbol"/>
              </a:rPr>
              <a:t> </a:t>
            </a:r>
            <a:r>
              <a:rPr lang="en-US" dirty="0" smtClean="0">
                <a:solidFill>
                  <a:srgbClr val="FF0000"/>
                </a:solidFill>
              </a:rPr>
              <a:t>1/(26+1) = 3.7 %</a:t>
            </a:r>
          </a:p>
          <a:p>
            <a:pPr lvl="2"/>
            <a:r>
              <a:rPr lang="en-US" dirty="0" smtClean="0">
                <a:solidFill>
                  <a:srgbClr val="FF0000"/>
                </a:solidFill>
              </a:rPr>
              <a:t>There is a 3.7 % chance of annual rainfall less than 29.25 inches based on the 26 year record</a:t>
            </a:r>
          </a:p>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33</a:t>
            </a:fld>
            <a:endParaRPr lang="en-US"/>
          </a:p>
        </p:txBody>
      </p:sp>
    </p:spTree>
    <p:extLst>
      <p:ext uri="{BB962C8B-B14F-4D97-AF65-F5344CB8AC3E}">
        <p14:creationId xmlns:p14="http://schemas.microsoft.com/office/powerpoint/2010/main" val="2153877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36 % of years have less than 41.1 in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10 % of years have less than 32.5 in</a:t>
            </a:r>
          </a:p>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34</a:t>
            </a:fld>
            <a:endParaRPr lang="en-US"/>
          </a:p>
        </p:txBody>
      </p:sp>
    </p:spTree>
    <p:extLst>
      <p:ext uri="{BB962C8B-B14F-4D97-AF65-F5344CB8AC3E}">
        <p14:creationId xmlns:p14="http://schemas.microsoft.com/office/powerpoint/2010/main" val="681812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Live with it</a:t>
            </a:r>
          </a:p>
          <a:p>
            <a:pPr lvl="1"/>
            <a:r>
              <a:rPr lang="en-US" dirty="0" smtClean="0">
                <a:solidFill>
                  <a:srgbClr val="FF0000"/>
                </a:solidFill>
              </a:rPr>
              <a:t>Supplement from Public System as needed </a:t>
            </a:r>
          </a:p>
          <a:p>
            <a:pPr lvl="2"/>
            <a:r>
              <a:rPr lang="en-US" dirty="0" smtClean="0">
                <a:solidFill>
                  <a:srgbClr val="FF0000"/>
                </a:solidFill>
              </a:rPr>
              <a:t>Not enough water ~1 of 3 years</a:t>
            </a:r>
          </a:p>
          <a:p>
            <a:endParaRPr lang="en-US" dirty="0" smtClean="0">
              <a:solidFill>
                <a:srgbClr val="FF0000"/>
              </a:solidFill>
            </a:endParaRPr>
          </a:p>
          <a:p>
            <a:r>
              <a:rPr lang="en-US" dirty="0" smtClean="0">
                <a:solidFill>
                  <a:srgbClr val="FF0000"/>
                </a:solidFill>
              </a:rPr>
              <a:t>Increase Catchment (Roof Area)</a:t>
            </a:r>
          </a:p>
          <a:p>
            <a:pPr lvl="1"/>
            <a:r>
              <a:rPr lang="en-US" dirty="0" smtClean="0">
                <a:solidFill>
                  <a:srgbClr val="FF0000"/>
                </a:solidFill>
              </a:rPr>
              <a:t>Want enough water in 9 of 10 years?</a:t>
            </a:r>
          </a:p>
          <a:p>
            <a:pPr lvl="1"/>
            <a:r>
              <a:rPr lang="en-US" dirty="0" smtClean="0">
                <a:solidFill>
                  <a:srgbClr val="FF0000"/>
                </a:solidFill>
              </a:rPr>
              <a:t>R ≥ 32.5 inches (PP Graph) in 9 of 10 years</a:t>
            </a:r>
          </a:p>
          <a:p>
            <a:pPr lvl="1"/>
            <a:r>
              <a:rPr lang="en-US" dirty="0" smtClean="0">
                <a:solidFill>
                  <a:srgbClr val="FF0000"/>
                </a:solidFill>
                <a:sym typeface="Symbol"/>
              </a:rPr>
              <a:t>Min </a:t>
            </a:r>
            <a:r>
              <a:rPr lang="en-US" dirty="0" smtClean="0">
                <a:solidFill>
                  <a:srgbClr val="FF0000"/>
                </a:solidFill>
              </a:rPr>
              <a:t>A = D / (R C</a:t>
            </a:r>
            <a:r>
              <a:rPr lang="en-US" baseline="-25000" dirty="0" smtClean="0">
                <a:solidFill>
                  <a:srgbClr val="FF0000"/>
                </a:solidFill>
              </a:rPr>
              <a:t>r</a:t>
            </a:r>
            <a:r>
              <a:rPr lang="en-US" dirty="0" smtClean="0">
                <a:solidFill>
                  <a:srgbClr val="FF0000"/>
                </a:solidFill>
              </a:rPr>
              <a:t>) = </a:t>
            </a:r>
            <a:r>
              <a:rPr lang="en-US" dirty="0" smtClean="0">
                <a:solidFill>
                  <a:srgbClr val="FF0000"/>
                </a:solidFill>
                <a:sym typeface="Symbol"/>
              </a:rPr>
              <a:t>[5475/(32.50.80)]12 = 2530 ft</a:t>
            </a:r>
            <a:r>
              <a:rPr lang="en-US" baseline="30000" dirty="0" smtClean="0">
                <a:solidFill>
                  <a:srgbClr val="FF0000"/>
                </a:solidFill>
                <a:sym typeface="Symbol"/>
              </a:rPr>
              <a:t>3</a:t>
            </a:r>
            <a:r>
              <a:rPr lang="en-US" dirty="0" smtClean="0">
                <a:solidFill>
                  <a:srgbClr val="FF0000"/>
                </a:solidFill>
                <a:sym typeface="Symbol"/>
              </a:rPr>
              <a:t> </a:t>
            </a:r>
          </a:p>
          <a:p>
            <a:endParaRPr lang="en-US" dirty="0" smtClean="0">
              <a:solidFill>
                <a:srgbClr val="FF0000"/>
              </a:solidFill>
              <a:sym typeface="Symbol"/>
            </a:endParaRPr>
          </a:p>
          <a:p>
            <a:r>
              <a:rPr lang="en-US" dirty="0" smtClean="0">
                <a:solidFill>
                  <a:srgbClr val="FF0000"/>
                </a:solidFill>
                <a:sym typeface="Symbol"/>
              </a:rPr>
              <a:t>Decrease Demand</a:t>
            </a:r>
          </a:p>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35</a:t>
            </a:fld>
            <a:endParaRPr lang="en-US"/>
          </a:p>
        </p:txBody>
      </p:sp>
    </p:spTree>
    <p:extLst>
      <p:ext uri="{BB962C8B-B14F-4D97-AF65-F5344CB8AC3E}">
        <p14:creationId xmlns:p14="http://schemas.microsoft.com/office/powerpoint/2010/main" val="1461898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 Term</a:t>
            </a:r>
          </a:p>
          <a:p>
            <a:pPr lvl="1"/>
            <a:r>
              <a:rPr lang="en-US" dirty="0" smtClean="0">
                <a:solidFill>
                  <a:srgbClr val="FF0000"/>
                </a:solidFill>
              </a:rPr>
              <a:t>Between individual rainfall events</a:t>
            </a:r>
          </a:p>
          <a:p>
            <a:endParaRPr lang="en-US" dirty="0" smtClean="0"/>
          </a:p>
          <a:p>
            <a:r>
              <a:rPr lang="en-US" dirty="0" smtClean="0"/>
              <a:t>Long Term</a:t>
            </a:r>
          </a:p>
          <a:p>
            <a:pPr lvl="1"/>
            <a:r>
              <a:rPr lang="en-US" dirty="0" smtClean="0">
                <a:solidFill>
                  <a:srgbClr val="FF0000"/>
                </a:solidFill>
              </a:rPr>
              <a:t>Over Dry Season</a:t>
            </a:r>
          </a:p>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37</a:t>
            </a:fld>
            <a:endParaRPr lang="en-US"/>
          </a:p>
        </p:txBody>
      </p:sp>
    </p:spTree>
    <p:extLst>
      <p:ext uri="{BB962C8B-B14F-4D97-AF65-F5344CB8AC3E}">
        <p14:creationId xmlns:p14="http://schemas.microsoft.com/office/powerpoint/2010/main" val="1419538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Glassboro Example</a:t>
            </a:r>
          </a:p>
          <a:p>
            <a:pPr lvl="1"/>
            <a:r>
              <a:rPr lang="en-US" dirty="0" smtClean="0">
                <a:solidFill>
                  <a:srgbClr val="FF0000"/>
                </a:solidFill>
              </a:rPr>
              <a:t>Design Storage for 2 weeks</a:t>
            </a:r>
          </a:p>
          <a:p>
            <a:pPr lvl="1"/>
            <a:r>
              <a:rPr lang="en-US" dirty="0" smtClean="0">
                <a:solidFill>
                  <a:srgbClr val="FF0000"/>
                </a:solidFill>
              </a:rPr>
              <a:t>V</a:t>
            </a:r>
            <a:r>
              <a:rPr lang="en-US" baseline="-25000" dirty="0" smtClean="0">
                <a:solidFill>
                  <a:srgbClr val="FF0000"/>
                </a:solidFill>
              </a:rPr>
              <a:t>s</a:t>
            </a:r>
            <a:r>
              <a:rPr lang="en-US" dirty="0" smtClean="0">
                <a:solidFill>
                  <a:srgbClr val="FF0000"/>
                </a:solidFill>
              </a:rPr>
              <a:t> = 14 d </a:t>
            </a:r>
            <a:r>
              <a:rPr lang="en-US" dirty="0" smtClean="0">
                <a:solidFill>
                  <a:srgbClr val="FF0000"/>
                </a:solidFill>
                <a:sym typeface="Symbol"/>
              </a:rPr>
              <a:t>5475 ft</a:t>
            </a:r>
            <a:r>
              <a:rPr lang="en-US" baseline="30000" dirty="0" smtClean="0">
                <a:solidFill>
                  <a:srgbClr val="FF0000"/>
                </a:solidFill>
                <a:sym typeface="Symbol"/>
              </a:rPr>
              <a:t>3</a:t>
            </a:r>
            <a:r>
              <a:rPr lang="en-US" dirty="0" smtClean="0">
                <a:solidFill>
                  <a:srgbClr val="FF0000"/>
                </a:solidFill>
                <a:sym typeface="Symbol"/>
              </a:rPr>
              <a:t>/y (y/365 d) = 210 ft</a:t>
            </a:r>
            <a:r>
              <a:rPr lang="en-US" baseline="30000" dirty="0" smtClean="0">
                <a:solidFill>
                  <a:srgbClr val="FF0000"/>
                </a:solidFill>
                <a:sym typeface="Symbol"/>
              </a:rPr>
              <a:t>3</a:t>
            </a:r>
            <a:r>
              <a:rPr lang="en-US" dirty="0" smtClean="0">
                <a:solidFill>
                  <a:srgbClr val="FF0000"/>
                </a:solidFill>
                <a:sym typeface="Symbol"/>
              </a:rPr>
              <a:t>  (~1500 gal)</a:t>
            </a:r>
          </a:p>
          <a:p>
            <a:pPr lvl="2"/>
            <a:r>
              <a:rPr lang="en-US" dirty="0" smtClean="0">
                <a:solidFill>
                  <a:srgbClr val="FF0000"/>
                </a:solidFill>
                <a:sym typeface="Symbol"/>
              </a:rPr>
              <a:t>1500 gallon plastic tank costs ~$600</a:t>
            </a:r>
            <a:endParaRPr lang="en-US" dirty="0" smtClean="0"/>
          </a:p>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38</a:t>
            </a:fld>
            <a:endParaRPr lang="en-US"/>
          </a:p>
        </p:txBody>
      </p:sp>
    </p:spTree>
    <p:extLst>
      <p:ext uri="{BB962C8B-B14F-4D97-AF65-F5344CB8AC3E}">
        <p14:creationId xmlns:p14="http://schemas.microsoft.com/office/powerpoint/2010/main" val="488626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Glassboro Example: D</a:t>
            </a:r>
            <a:r>
              <a:rPr lang="en-US" baseline="-25000" dirty="0" smtClean="0"/>
              <a:t>c</a:t>
            </a:r>
            <a:r>
              <a:rPr lang="en-US" dirty="0" smtClean="0"/>
              <a:t> </a:t>
            </a:r>
          </a:p>
          <a:p>
            <a:pPr lvl="1"/>
            <a:r>
              <a:rPr lang="en-US" dirty="0" smtClean="0">
                <a:solidFill>
                  <a:srgbClr val="FF0000"/>
                </a:solidFill>
                <a:sym typeface="Symbol"/>
              </a:rPr>
              <a:t>5,475 ft</a:t>
            </a:r>
            <a:r>
              <a:rPr lang="en-US" baseline="30000" dirty="0" smtClean="0">
                <a:solidFill>
                  <a:srgbClr val="FF0000"/>
                </a:solidFill>
                <a:sym typeface="Symbol"/>
              </a:rPr>
              <a:t>3</a:t>
            </a:r>
            <a:r>
              <a:rPr lang="en-US" dirty="0" smtClean="0">
                <a:solidFill>
                  <a:srgbClr val="FF0000"/>
                </a:solidFill>
                <a:sym typeface="Symbol"/>
              </a:rPr>
              <a:t>/y / 12 = 456 ft</a:t>
            </a:r>
            <a:r>
              <a:rPr lang="en-US" baseline="30000" dirty="0" smtClean="0">
                <a:solidFill>
                  <a:srgbClr val="FF0000"/>
                </a:solidFill>
                <a:sym typeface="Symbol"/>
              </a:rPr>
              <a:t>3</a:t>
            </a:r>
            <a:r>
              <a:rPr lang="en-US" dirty="0" smtClean="0">
                <a:solidFill>
                  <a:srgbClr val="FF0000"/>
                </a:solidFill>
                <a:sym typeface="Symbol"/>
              </a:rPr>
              <a:t>/m</a:t>
            </a:r>
            <a:endParaRPr lang="en-US" dirty="0" smtClean="0"/>
          </a:p>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39</a:t>
            </a:fld>
            <a:endParaRPr lang="en-US"/>
          </a:p>
        </p:txBody>
      </p:sp>
    </p:spTree>
    <p:extLst>
      <p:ext uri="{BB962C8B-B14F-4D97-AF65-F5344CB8AC3E}">
        <p14:creationId xmlns:p14="http://schemas.microsoft.com/office/powerpoint/2010/main" val="594458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sym typeface="Symbol"/>
              </a:rPr>
              <a:t>5,475 ft</a:t>
            </a:r>
            <a:r>
              <a:rPr lang="en-US" baseline="30000" dirty="0" smtClean="0">
                <a:solidFill>
                  <a:srgbClr val="FF0000"/>
                </a:solidFill>
                <a:sym typeface="Symbol"/>
              </a:rPr>
              <a:t>3</a:t>
            </a:r>
            <a:r>
              <a:rPr lang="en-US" dirty="0" smtClean="0">
                <a:solidFill>
                  <a:srgbClr val="FF0000"/>
                </a:solidFill>
                <a:sym typeface="Symbol"/>
              </a:rPr>
              <a:t>/y / 12 = 456 ft</a:t>
            </a:r>
            <a:r>
              <a:rPr lang="en-US" baseline="30000" dirty="0" smtClean="0">
                <a:solidFill>
                  <a:srgbClr val="FF0000"/>
                </a:solidFill>
                <a:sym typeface="Symbol"/>
              </a:rPr>
              <a:t>3</a:t>
            </a:r>
            <a:r>
              <a:rPr lang="en-US" dirty="0" smtClean="0">
                <a:solidFill>
                  <a:srgbClr val="FF0000"/>
                </a:solidFill>
              </a:rPr>
              <a:t>/month </a:t>
            </a:r>
          </a:p>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40</a:t>
            </a:fld>
            <a:endParaRPr lang="en-US"/>
          </a:p>
        </p:txBody>
      </p:sp>
    </p:spTree>
    <p:extLst>
      <p:ext uri="{BB962C8B-B14F-4D97-AF65-F5344CB8AC3E}">
        <p14:creationId xmlns:p14="http://schemas.microsoft.com/office/powerpoint/2010/main" val="1563652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No Dry Season in Eastern US!</a:t>
            </a:r>
          </a:p>
          <a:p>
            <a:r>
              <a:rPr lang="en-US" dirty="0" err="1" smtClean="0">
                <a:solidFill>
                  <a:srgbClr val="FF0000"/>
                </a:solidFill>
              </a:rPr>
              <a:t>Max</a:t>
            </a:r>
            <a:r>
              <a:rPr lang="en-US" baseline="-25000" dirty="0" err="1" smtClean="0">
                <a:solidFill>
                  <a:srgbClr val="FF0000"/>
                </a:solidFill>
              </a:rPr>
              <a:t>D</a:t>
            </a:r>
            <a:r>
              <a:rPr lang="en-US" dirty="0" smtClean="0">
                <a:solidFill>
                  <a:srgbClr val="FF0000"/>
                </a:solidFill>
              </a:rPr>
              <a:t> = 75 ft</a:t>
            </a:r>
            <a:r>
              <a:rPr lang="en-US" baseline="30000" dirty="0" smtClean="0">
                <a:solidFill>
                  <a:srgbClr val="FF0000"/>
                </a:solidFill>
              </a:rPr>
              <a:t>3</a:t>
            </a:r>
            <a:r>
              <a:rPr lang="en-US" dirty="0" smtClean="0">
                <a:solidFill>
                  <a:srgbClr val="FF0000"/>
                </a:solidFill>
              </a:rPr>
              <a:t> (February)</a:t>
            </a:r>
          </a:p>
          <a:p>
            <a:r>
              <a:rPr lang="en-US" dirty="0" smtClean="0">
                <a:solidFill>
                  <a:srgbClr val="FF0000"/>
                </a:solidFill>
              </a:rPr>
              <a:t>Short term storage controls</a:t>
            </a:r>
          </a:p>
          <a:p>
            <a:endParaRPr lang="en-US" dirty="0" smtClean="0"/>
          </a:p>
          <a:p>
            <a:r>
              <a:rPr lang="en-US" sz="1200" b="1" dirty="0" smtClean="0">
                <a:solidFill>
                  <a:srgbClr val="FF0000"/>
                </a:solidFill>
              </a:rPr>
              <a:t>Start demand from a point where supply dips</a:t>
            </a:r>
            <a:endParaRPr lang="en-US" sz="1200" b="1" dirty="0">
              <a:solidFill>
                <a:srgbClr val="FF0000"/>
              </a:solidFill>
            </a:endParaRPr>
          </a:p>
        </p:txBody>
      </p:sp>
      <p:sp>
        <p:nvSpPr>
          <p:cNvPr id="4" name="Slide Number Placeholder 3"/>
          <p:cNvSpPr>
            <a:spLocks noGrp="1"/>
          </p:cNvSpPr>
          <p:nvPr>
            <p:ph type="sldNum" sz="quarter" idx="10"/>
          </p:nvPr>
        </p:nvSpPr>
        <p:spPr/>
        <p:txBody>
          <a:bodyPr/>
          <a:lstStyle/>
          <a:p>
            <a:fld id="{E0A42912-AF47-443A-8D38-19991DB80954}" type="slidenum">
              <a:rPr lang="en-US" smtClean="0"/>
              <a:t>41</a:t>
            </a:fld>
            <a:endParaRPr lang="en-US"/>
          </a:p>
        </p:txBody>
      </p:sp>
    </p:spTree>
    <p:extLst>
      <p:ext uri="{BB962C8B-B14F-4D97-AF65-F5344CB8AC3E}">
        <p14:creationId xmlns:p14="http://schemas.microsoft.com/office/powerpoint/2010/main" val="3302542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Max</a:t>
            </a:r>
            <a:r>
              <a:rPr lang="en-US" baseline="-25000" dirty="0" err="1" smtClean="0"/>
              <a:t>dif</a:t>
            </a:r>
            <a:r>
              <a:rPr lang="en-US" dirty="0" smtClean="0"/>
              <a:t> in FEB</a:t>
            </a:r>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42</a:t>
            </a:fld>
            <a:endParaRPr lang="en-US"/>
          </a:p>
        </p:txBody>
      </p:sp>
    </p:spTree>
    <p:extLst>
      <p:ext uri="{BB962C8B-B14F-4D97-AF65-F5344CB8AC3E}">
        <p14:creationId xmlns:p14="http://schemas.microsoft.com/office/powerpoint/2010/main" val="2077781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0000"/>
                </a:solidFill>
              </a:rPr>
              <a:t>Month 5</a:t>
            </a:r>
          </a:p>
          <a:p>
            <a:r>
              <a:rPr lang="en-US" sz="1200" dirty="0" err="1" smtClean="0">
                <a:solidFill>
                  <a:srgbClr val="FF0000"/>
                </a:solidFill>
              </a:rPr>
              <a:t>Max</a:t>
            </a:r>
            <a:r>
              <a:rPr lang="en-US" sz="1200" baseline="-25000" dirty="0" err="1" smtClean="0">
                <a:solidFill>
                  <a:srgbClr val="FF0000"/>
                </a:solidFill>
              </a:rPr>
              <a:t>D</a:t>
            </a:r>
            <a:r>
              <a:rPr lang="en-US" sz="1200" dirty="0" smtClean="0">
                <a:solidFill>
                  <a:srgbClr val="FF0000"/>
                </a:solidFill>
              </a:rPr>
              <a:t> = 530 ft</a:t>
            </a:r>
            <a:r>
              <a:rPr lang="en-US" sz="1200" baseline="30000" dirty="0" smtClean="0">
                <a:solidFill>
                  <a:srgbClr val="FF0000"/>
                </a:solidFill>
              </a:rPr>
              <a:t>3</a:t>
            </a:r>
            <a:r>
              <a:rPr lang="en-US" sz="1200" dirty="0" smtClean="0">
                <a:solidFill>
                  <a:srgbClr val="FF0000"/>
                </a:solidFill>
              </a:rPr>
              <a:t> (May)</a:t>
            </a:r>
          </a:p>
          <a:p>
            <a:r>
              <a:rPr lang="en-US" sz="1200" dirty="0" smtClean="0">
                <a:solidFill>
                  <a:srgbClr val="FF0000"/>
                </a:solidFill>
              </a:rPr>
              <a:t>Long term storage controls</a:t>
            </a:r>
          </a:p>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43</a:t>
            </a:fld>
            <a:endParaRPr lang="en-US"/>
          </a:p>
        </p:txBody>
      </p:sp>
    </p:spTree>
    <p:extLst>
      <p:ext uri="{BB962C8B-B14F-4D97-AF65-F5344CB8AC3E}">
        <p14:creationId xmlns:p14="http://schemas.microsoft.com/office/powerpoint/2010/main" val="3462753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Showers, Faucets, Toilets</a:t>
            </a:r>
          </a:p>
          <a:p>
            <a:r>
              <a:rPr lang="en-US" dirty="0" smtClean="0">
                <a:solidFill>
                  <a:srgbClr val="FF0000"/>
                </a:solidFill>
              </a:rPr>
              <a:t>Dish washers, Clothes washers</a:t>
            </a:r>
          </a:p>
          <a:p>
            <a:r>
              <a:rPr lang="en-US" dirty="0" smtClean="0">
                <a:solidFill>
                  <a:srgbClr val="FF0000"/>
                </a:solidFill>
              </a:rPr>
              <a:t>Rainwater Catchment</a:t>
            </a:r>
          </a:p>
          <a:p>
            <a:r>
              <a:rPr lang="en-US" dirty="0" smtClean="0">
                <a:solidFill>
                  <a:srgbClr val="FF0000"/>
                </a:solidFill>
              </a:rPr>
              <a:t>Gray Water</a:t>
            </a:r>
          </a:p>
          <a:p>
            <a:r>
              <a:rPr lang="en-US" dirty="0" smtClean="0">
                <a:solidFill>
                  <a:srgbClr val="FF0000"/>
                </a:solidFill>
              </a:rPr>
              <a:t>Wastewater Reuse</a:t>
            </a:r>
          </a:p>
          <a:p>
            <a:r>
              <a:rPr lang="en-US" dirty="0" smtClean="0">
                <a:solidFill>
                  <a:srgbClr val="FF0000"/>
                </a:solidFill>
              </a:rPr>
              <a:t>Aquifer Recharge</a:t>
            </a:r>
          </a:p>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5</a:t>
            </a:fld>
            <a:endParaRPr lang="en-US"/>
          </a:p>
        </p:txBody>
      </p:sp>
    </p:spTree>
    <p:extLst>
      <p:ext uri="{BB962C8B-B14F-4D97-AF65-F5344CB8AC3E}">
        <p14:creationId xmlns:p14="http://schemas.microsoft.com/office/powerpoint/2010/main" val="1631485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Storage = 3223-1551 + 4654-3811 = 2515 ft</a:t>
            </a:r>
            <a:r>
              <a:rPr lang="en-US" baseline="30000" dirty="0" smtClean="0"/>
              <a:t>3</a:t>
            </a:r>
            <a:r>
              <a:rPr lang="en-US" dirty="0" smtClean="0"/>
              <a:t> </a:t>
            </a:r>
          </a:p>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44</a:t>
            </a:fld>
            <a:endParaRPr lang="en-US"/>
          </a:p>
        </p:txBody>
      </p:sp>
    </p:spTree>
    <p:extLst>
      <p:ext uri="{BB962C8B-B14F-4D97-AF65-F5344CB8AC3E}">
        <p14:creationId xmlns:p14="http://schemas.microsoft.com/office/powerpoint/2010/main" val="2361928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Aerator</a:t>
            </a:r>
          </a:p>
          <a:p>
            <a:pPr lvl="1"/>
            <a:r>
              <a:rPr lang="en-US" dirty="0" smtClean="0">
                <a:solidFill>
                  <a:srgbClr val="FF0000"/>
                </a:solidFill>
              </a:rPr>
              <a:t>Adds air to water</a:t>
            </a:r>
          </a:p>
          <a:p>
            <a:r>
              <a:rPr lang="en-US" dirty="0" smtClean="0"/>
              <a:t>Non-Aerating</a:t>
            </a:r>
          </a:p>
          <a:p>
            <a:pPr lvl="1"/>
            <a:r>
              <a:rPr lang="en-US" dirty="0" smtClean="0">
                <a:solidFill>
                  <a:srgbClr val="FF0000"/>
                </a:solidFill>
              </a:rPr>
              <a:t>Pulses Water</a:t>
            </a:r>
          </a:p>
          <a:p>
            <a:r>
              <a:rPr lang="en-US" dirty="0" smtClean="0"/>
              <a:t>Shut off Valve</a:t>
            </a:r>
            <a:endParaRPr lang="en-US" dirty="0" smtClean="0"/>
          </a:p>
        </p:txBody>
      </p:sp>
      <p:sp>
        <p:nvSpPr>
          <p:cNvPr id="4" name="Slide Number Placeholder 3"/>
          <p:cNvSpPr>
            <a:spLocks noGrp="1"/>
          </p:cNvSpPr>
          <p:nvPr>
            <p:ph type="sldNum" sz="quarter" idx="10"/>
          </p:nvPr>
        </p:nvSpPr>
        <p:spPr/>
        <p:txBody>
          <a:bodyPr/>
          <a:lstStyle/>
          <a:p>
            <a:fld id="{E0A42912-AF47-443A-8D38-19991DB80954}" type="slidenum">
              <a:rPr lang="en-US" smtClean="0"/>
              <a:t>6</a:t>
            </a:fld>
            <a:endParaRPr lang="en-US"/>
          </a:p>
        </p:txBody>
      </p:sp>
    </p:spTree>
    <p:extLst>
      <p:ext uri="{BB962C8B-B14F-4D97-AF65-F5344CB8AC3E}">
        <p14:creationId xmlns:p14="http://schemas.microsoft.com/office/powerpoint/2010/main" val="3642394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flow faucets </a:t>
            </a:r>
          </a:p>
          <a:p>
            <a:pPr lvl="1"/>
            <a:r>
              <a:rPr lang="en-US" dirty="0" smtClean="0"/>
              <a:t>~2.5 </a:t>
            </a:r>
            <a:r>
              <a:rPr lang="en-US" dirty="0" err="1" smtClean="0"/>
              <a:t>gpm</a:t>
            </a:r>
            <a:r>
              <a:rPr lang="en-US" dirty="0" smtClean="0"/>
              <a:t> (4 </a:t>
            </a:r>
            <a:r>
              <a:rPr lang="en-US" dirty="0" err="1" smtClean="0"/>
              <a:t>gpm</a:t>
            </a:r>
            <a:r>
              <a:rPr lang="en-US" dirty="0" smtClean="0"/>
              <a:t> for conventional faucets)</a:t>
            </a:r>
          </a:p>
          <a:p>
            <a:r>
              <a:rPr lang="en-US" dirty="0" smtClean="0"/>
              <a:t>Case Study</a:t>
            </a:r>
          </a:p>
          <a:p>
            <a:pPr lvl="1"/>
            <a:r>
              <a:rPr lang="en-US" dirty="0" smtClean="0"/>
              <a:t>(3) $80 low-flow faucets for office of 10 employees = $240</a:t>
            </a:r>
          </a:p>
          <a:p>
            <a:pPr lvl="2"/>
            <a:r>
              <a:rPr lang="en-US" dirty="0" smtClean="0"/>
              <a:t>(2) Bathrooms &amp; (1) Kitchen</a:t>
            </a:r>
          </a:p>
          <a:p>
            <a:pPr lvl="1"/>
            <a:r>
              <a:rPr lang="en-US" dirty="0" smtClean="0"/>
              <a:t>Three uses per day per employee</a:t>
            </a:r>
          </a:p>
          <a:p>
            <a:pPr lvl="2"/>
            <a:r>
              <a:rPr lang="en-US" dirty="0" smtClean="0">
                <a:solidFill>
                  <a:srgbClr val="FF0000"/>
                </a:solidFill>
              </a:rPr>
              <a:t>3 use/d/</a:t>
            </a:r>
            <a:r>
              <a:rPr lang="en-US" dirty="0" err="1" smtClean="0">
                <a:solidFill>
                  <a:srgbClr val="FF0000"/>
                </a:solidFill>
              </a:rPr>
              <a:t>emp</a:t>
            </a:r>
            <a:r>
              <a:rPr lang="en-US" dirty="0" smtClean="0">
                <a:solidFill>
                  <a:srgbClr val="FF0000"/>
                </a:solidFill>
              </a:rPr>
              <a:t> x 10 </a:t>
            </a:r>
            <a:r>
              <a:rPr lang="en-US" dirty="0" err="1" smtClean="0">
                <a:solidFill>
                  <a:srgbClr val="FF0000"/>
                </a:solidFill>
              </a:rPr>
              <a:t>emp</a:t>
            </a:r>
            <a:r>
              <a:rPr lang="en-US" dirty="0" smtClean="0">
                <a:solidFill>
                  <a:srgbClr val="FF0000"/>
                </a:solidFill>
              </a:rPr>
              <a:t> x 5 d/w x 48 w/y = 7,200 uses per year</a:t>
            </a:r>
          </a:p>
          <a:p>
            <a:pPr lvl="1"/>
            <a:r>
              <a:rPr lang="en-US" dirty="0" smtClean="0"/>
              <a:t>Assume 1.5 gallons saved  per washing (1 minute of water)</a:t>
            </a:r>
          </a:p>
          <a:p>
            <a:pPr lvl="2"/>
            <a:r>
              <a:rPr lang="en-US" dirty="0" smtClean="0">
                <a:solidFill>
                  <a:srgbClr val="FF0000"/>
                </a:solidFill>
              </a:rPr>
              <a:t>1.5 gal saved/use x 7200 use/y = 10,800 gal saved per year</a:t>
            </a:r>
          </a:p>
          <a:p>
            <a:pPr lvl="1"/>
            <a:r>
              <a:rPr lang="en-US" dirty="0" smtClean="0"/>
              <a:t>Assume $1.50 per 1,000 gallons </a:t>
            </a:r>
          </a:p>
          <a:p>
            <a:pPr lvl="2"/>
            <a:r>
              <a:rPr lang="en-US" dirty="0" smtClean="0">
                <a:solidFill>
                  <a:srgbClr val="FF0000"/>
                </a:solidFill>
              </a:rPr>
              <a:t>$1.50/1000 g  x 10,800 g/y = ~$15 saved per year </a:t>
            </a:r>
          </a:p>
          <a:p>
            <a:pPr lvl="1"/>
            <a:r>
              <a:rPr lang="en-US" dirty="0" smtClean="0"/>
              <a:t>Assume hot water bill is $340 per year &amp; low flow faucets reduce bill by 100 x (4-2.5)/4 = 40% </a:t>
            </a:r>
          </a:p>
          <a:p>
            <a:pPr lvl="2"/>
            <a:r>
              <a:rPr lang="en-US" dirty="0" smtClean="0">
                <a:solidFill>
                  <a:srgbClr val="FF0000"/>
                </a:solidFill>
              </a:rPr>
              <a:t>0.4 x $ 340 = $136 saved per year</a:t>
            </a:r>
          </a:p>
          <a:p>
            <a:pPr lvl="1"/>
            <a:r>
              <a:rPr lang="en-US" dirty="0" smtClean="0"/>
              <a:t>Savings: </a:t>
            </a:r>
            <a:r>
              <a:rPr lang="en-US" dirty="0" smtClean="0">
                <a:solidFill>
                  <a:srgbClr val="FF0000"/>
                </a:solidFill>
              </a:rPr>
              <a:t>$136 plus the $15 = $151</a:t>
            </a:r>
          </a:p>
          <a:p>
            <a:endParaRPr lang="en-US" dirty="0" smtClean="0"/>
          </a:p>
          <a:p>
            <a:pPr rtl="0" eaLnBrk="1" fontAlgn="ctr" latinLnBrk="0" hangingPunct="1"/>
            <a:r>
              <a:rPr lang="en-US" sz="1200" b="0" i="0" u="none" strike="noStrike" kern="1200" dirty="0" smtClean="0">
                <a:solidFill>
                  <a:schemeClr val="tx1"/>
                </a:solidFill>
                <a:effectLst/>
                <a:latin typeface="+mn-lt"/>
                <a:ea typeface="+mn-ea"/>
                <a:cs typeface="+mn-cs"/>
              </a:rPr>
              <a:t>Purchase	Annual SAVINGS	Payback Time (y)	5 Year SAVINGS</a:t>
            </a:r>
          </a:p>
          <a:p>
            <a:pPr rtl="0" eaLnBrk="1" fontAlgn="ctr" latinLnBrk="0" hangingPunct="1"/>
            <a:r>
              <a:rPr lang="en-US" sz="1200" b="0" i="0" u="none" strike="noStrike" kern="1200" dirty="0" smtClean="0">
                <a:solidFill>
                  <a:schemeClr val="tx1"/>
                </a:solidFill>
                <a:effectLst/>
                <a:latin typeface="+mn-lt"/>
                <a:ea typeface="+mn-ea"/>
                <a:cs typeface="+mn-cs"/>
              </a:rPr>
              <a:t>$240 	$151 		1.6		$755 </a:t>
            </a:r>
          </a:p>
          <a:p>
            <a:endParaRPr lang="en-US" dirty="0" smtClean="0"/>
          </a:p>
          <a:p>
            <a:r>
              <a:rPr lang="en-US" dirty="0" smtClean="0"/>
              <a:t>Office </a:t>
            </a:r>
            <a:r>
              <a:rPr lang="en-US" dirty="0" smtClean="0"/>
              <a:t>Low-Flow Faucets - Low flow faucets have aerators and new technology in them to cut your water usage while maintaining the pressure. These faucets for restrooms and kitchen 'break rooms' use as much as 40% less water than conventional faucets, or about 2.5 gallons per minute compared to the 4 gallons per minute of conventional faucets. </a:t>
            </a:r>
          </a:p>
          <a:p>
            <a:r>
              <a:rPr lang="en-US" dirty="0" smtClean="0"/>
              <a:t>When your employees wash their hands, you also save money by reducing the hot water heating costs since less water is running through the system. The ROI Calculation is based three $80 low-flow faucets with one for each of the men's and women's room and one in the kitchen or 'break room' for an office of ten employees. Three visits per day for ten employees adds up to 30 total visits per day, 150 per week, 600 per month and 7,200 per year. At a savings of 1.5 gallons per washing equals 10,800 gallons. At $1.50 per 1,000 gallons the water savings is just over $15 per year. This savings is only part of the story. Hot water heating, on average, is about 6% of US office energy bills, the average energy cost per employee is $586 per year bringing the hot water heating to $34 per employee per year. </a:t>
            </a:r>
          </a:p>
          <a:p>
            <a:r>
              <a:rPr lang="en-US" dirty="0" smtClean="0"/>
              <a:t>Since very few offices have showers and a fraction of the hot water is used for washing dishes, the majority of hot water is used for washing hands. So, for the same office of ten employees the hot water bill averages $340 a year. With a 40% water reduction through the low flow faucets the savings add up to $136 plus the $15 in the gallons of water saved. Also look into ways to reduce the cost of heating water through Office Water Heater and Office On-Demand Water Heater.</a:t>
            </a:r>
          </a:p>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7</a:t>
            </a:fld>
            <a:endParaRPr lang="en-US"/>
          </a:p>
        </p:txBody>
      </p:sp>
    </p:spTree>
    <p:extLst>
      <p:ext uri="{BB962C8B-B14F-4D97-AF65-F5344CB8AC3E}">
        <p14:creationId xmlns:p14="http://schemas.microsoft.com/office/powerpoint/2010/main" val="3879152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Shower timer </a:t>
            </a:r>
          </a:p>
          <a:p>
            <a:r>
              <a:rPr lang="en-US" dirty="0" smtClean="0"/>
              <a:t>2-in-1 shampoo-conditioner combo</a:t>
            </a:r>
          </a:p>
          <a:p>
            <a:pPr lvl="1"/>
            <a:r>
              <a:rPr lang="en-US" dirty="0" smtClean="0">
                <a:solidFill>
                  <a:srgbClr val="FF0000"/>
                </a:solidFill>
              </a:rPr>
              <a:t>JWE – Or don’t use conditioner</a:t>
            </a:r>
          </a:p>
          <a:p>
            <a:pPr lvl="1"/>
            <a:r>
              <a:rPr lang="en-US" dirty="0" smtClean="0">
                <a:solidFill>
                  <a:srgbClr val="FF0000"/>
                </a:solidFill>
              </a:rPr>
              <a:t>JWE – Or don’t wash hair everyday</a:t>
            </a:r>
          </a:p>
          <a:p>
            <a:r>
              <a:rPr lang="en-US" dirty="0" smtClean="0"/>
              <a:t>Short Music playlist </a:t>
            </a:r>
          </a:p>
          <a:p>
            <a:r>
              <a:rPr lang="en-US" dirty="0" smtClean="0"/>
              <a:t>Luke warm or cold shower </a:t>
            </a:r>
          </a:p>
          <a:p>
            <a:pPr lvl="1"/>
            <a:r>
              <a:rPr lang="en-US" dirty="0" smtClean="0">
                <a:solidFill>
                  <a:srgbClr val="FF0000"/>
                </a:solidFill>
              </a:rPr>
              <a:t>JWE - Works esp. well in summer if home not over cooled (78 to 80 </a:t>
            </a:r>
            <a:r>
              <a:rPr lang="en-US" dirty="0" smtClean="0">
                <a:solidFill>
                  <a:srgbClr val="FF0000"/>
                </a:solidFill>
                <a:sym typeface="Symbol"/>
              </a:rPr>
              <a:t></a:t>
            </a:r>
            <a:r>
              <a:rPr lang="en-US" dirty="0" smtClean="0">
                <a:solidFill>
                  <a:srgbClr val="FF0000"/>
                </a:solidFill>
              </a:rPr>
              <a:t>F fine during day in summer)</a:t>
            </a:r>
          </a:p>
          <a:p>
            <a:r>
              <a:rPr lang="en-US" dirty="0" smtClean="0"/>
              <a:t>Very small shower (makes showering less fun)</a:t>
            </a:r>
          </a:p>
          <a:p>
            <a:r>
              <a:rPr lang="en-US" dirty="0" smtClean="0"/>
              <a:t>Navy shower!</a:t>
            </a:r>
          </a:p>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8</a:t>
            </a:fld>
            <a:endParaRPr lang="en-US"/>
          </a:p>
        </p:txBody>
      </p:sp>
    </p:spTree>
    <p:extLst>
      <p:ext uri="{BB962C8B-B14F-4D97-AF65-F5344CB8AC3E}">
        <p14:creationId xmlns:p14="http://schemas.microsoft.com/office/powerpoint/2010/main" val="275682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Get wet </a:t>
            </a:r>
          </a:p>
          <a:p>
            <a:r>
              <a:rPr lang="en-US" dirty="0" smtClean="0">
                <a:solidFill>
                  <a:srgbClr val="FF0000"/>
                </a:solidFill>
              </a:rPr>
              <a:t>Turn off shower</a:t>
            </a:r>
          </a:p>
          <a:p>
            <a:r>
              <a:rPr lang="en-US" dirty="0" smtClean="0">
                <a:solidFill>
                  <a:srgbClr val="FF0000"/>
                </a:solidFill>
              </a:rPr>
              <a:t>Soap &amp; Lather</a:t>
            </a:r>
          </a:p>
          <a:p>
            <a:r>
              <a:rPr lang="en-US" dirty="0" smtClean="0">
                <a:solidFill>
                  <a:srgbClr val="FF0000"/>
                </a:solidFill>
              </a:rPr>
              <a:t>Rinse</a:t>
            </a:r>
          </a:p>
          <a:p>
            <a:endParaRPr lang="en-US" dirty="0" smtClean="0">
              <a:solidFill>
                <a:srgbClr val="FF0000"/>
              </a:solidFill>
            </a:endParaRPr>
          </a:p>
          <a:p>
            <a:r>
              <a:rPr lang="en-US" dirty="0" smtClean="0">
                <a:solidFill>
                  <a:srgbClr val="FF0000"/>
                </a:solidFill>
              </a:rPr>
              <a:t>Can reduce water use up to 95 %</a:t>
            </a:r>
          </a:p>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9</a:t>
            </a:fld>
            <a:endParaRPr lang="en-US"/>
          </a:p>
        </p:txBody>
      </p:sp>
    </p:spTree>
    <p:extLst>
      <p:ext uri="{BB962C8B-B14F-4D97-AF65-F5344CB8AC3E}">
        <p14:creationId xmlns:p14="http://schemas.microsoft.com/office/powerpoint/2010/main" val="698874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This weekend I installed low flow aerators on our kitchen (1.5gpm) and bathroom (1.0gpm) faucets - I didn't realize how easy it would be. Most aerators are stamped with their flow rate on the side but if they're really old (like mine) they might not, so you'll have to use your best judgment as to what you currently have. In fact, I noticed our bathroom faucet was missing the aerator all together.</a:t>
            </a:r>
            <a:br>
              <a:rPr lang="en-US" dirty="0" smtClean="0">
                <a:effectLst/>
              </a:rPr>
            </a:br>
            <a:endParaRPr lang="en-US" dirty="0" smtClean="0">
              <a:effectLst/>
            </a:endParaRPr>
          </a:p>
          <a:p>
            <a:r>
              <a:rPr lang="en-US" dirty="0" smtClean="0"/>
              <a:t/>
            </a:r>
            <a:br>
              <a:rPr lang="en-US" dirty="0" smtClean="0"/>
            </a:br>
            <a:r>
              <a:rPr lang="en-US" dirty="0" smtClean="0"/>
              <a:t>Based on what I've read it seems that aerators below about 2.2gpm (gallons per minute) are considered low flow. I did listen to some advice I read that it helps to have a slightly higher capacity one in your kitchen to handle your higher water demands. I paid less than $6 each for them at OSH and they'll more than pay for themselves over their life through water and gas/electricity savings. Not to mention the fact that they definitely provide an adequate stream of water.</a:t>
            </a:r>
            <a:br>
              <a:rPr lang="en-US" dirty="0" smtClean="0"/>
            </a:br>
            <a:r>
              <a:rPr lang="en-US" dirty="0" smtClean="0"/>
              <a:t/>
            </a:r>
            <a:br>
              <a:rPr lang="en-US" dirty="0" smtClean="0"/>
            </a:br>
            <a:r>
              <a:rPr lang="en-US" dirty="0" smtClean="0"/>
              <a:t>The U.S. Department of Energy has an online </a:t>
            </a:r>
            <a:r>
              <a:rPr lang="en-US" dirty="0" smtClean="0">
                <a:hlinkClick r:id="rId3"/>
              </a:rPr>
              <a:t>calculator</a:t>
            </a:r>
            <a:r>
              <a:rPr lang="en-US" dirty="0" smtClean="0"/>
              <a:t> than can calculate your cost savings. After the fact, I read that our East Bay Municipal Utility District (EBMUD) actually provides these water conservation devices for </a:t>
            </a:r>
            <a:r>
              <a:rPr lang="en-US" dirty="0" smtClean="0">
                <a:hlinkClick r:id="rId4"/>
              </a:rPr>
              <a:t>free</a:t>
            </a:r>
            <a:r>
              <a:rPr lang="en-US" dirty="0" smtClean="0"/>
              <a:t> to their customers, oh well... </a:t>
            </a:r>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10</a:t>
            </a:fld>
            <a:endParaRPr lang="en-US"/>
          </a:p>
        </p:txBody>
      </p:sp>
    </p:spTree>
    <p:extLst>
      <p:ext uri="{BB962C8B-B14F-4D97-AF65-F5344CB8AC3E}">
        <p14:creationId xmlns:p14="http://schemas.microsoft.com/office/powerpoint/2010/main" val="1271490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hlinkClick r:id="rId3"/>
              </a:rPr>
              <a:t>Sami Grover</a:t>
            </a:r>
            <a:r>
              <a:rPr lang="en-US" dirty="0" smtClean="0"/>
              <a:t/>
            </a:r>
            <a:br>
              <a:rPr lang="en-US" dirty="0" smtClean="0"/>
            </a:br>
            <a:r>
              <a:rPr lang="en-US" b="1" dirty="0" smtClean="0">
                <a:hlinkClick r:id="rId4"/>
              </a:rPr>
              <a:t>Business</a:t>
            </a:r>
            <a:r>
              <a:rPr lang="en-US" b="1" dirty="0" smtClean="0"/>
              <a:t> / </a:t>
            </a:r>
            <a:r>
              <a:rPr lang="en-US" b="1" dirty="0" smtClean="0">
                <a:hlinkClick r:id="rId5"/>
              </a:rPr>
              <a:t>Corporate Responsibility</a:t>
            </a:r>
            <a:r>
              <a:rPr lang="en-US" dirty="0" smtClean="0"/>
              <a:t/>
            </a:r>
            <a:br>
              <a:rPr lang="en-US" dirty="0" smtClean="0"/>
            </a:br>
            <a:r>
              <a:rPr lang="en-US" dirty="0" smtClean="0"/>
              <a:t>June 11, 2009 </a:t>
            </a:r>
            <a:endParaRPr lang="en-US" b="1" dirty="0" smtClean="0"/>
          </a:p>
          <a:p>
            <a:r>
              <a:rPr lang="en-US" b="1" dirty="0" smtClean="0"/>
              <a:t>Peeing in Public Saves Water - But is it Gross?</a:t>
            </a:r>
            <a:r>
              <a:rPr lang="en-US" dirty="0" smtClean="0"/>
              <a:t/>
            </a:r>
            <a:br>
              <a:rPr lang="en-US" dirty="0" smtClean="0"/>
            </a:br>
            <a:r>
              <a:rPr lang="en-US" dirty="0" smtClean="0"/>
              <a:t>I seem to be in the habit of sharing my bathroom habits with the world - whether it's the </a:t>
            </a:r>
            <a:r>
              <a:rPr lang="en-US" dirty="0" smtClean="0">
                <a:hlinkClick r:id="rId6"/>
              </a:rPr>
              <a:t>Selective Flush</a:t>
            </a:r>
            <a:r>
              <a:rPr lang="en-US" dirty="0" smtClean="0"/>
              <a:t> or the </a:t>
            </a:r>
            <a:r>
              <a:rPr lang="en-US" dirty="0" smtClean="0">
                <a:hlinkClick r:id="rId7"/>
              </a:rPr>
              <a:t>Navy Shower</a:t>
            </a:r>
            <a:r>
              <a:rPr lang="en-US" dirty="0" smtClean="0"/>
              <a:t>. (Perhaps worryingly) people seem to enjoy reading about what I get up to in the privacy of my own home - or at least it usually stirs up a vigorous debate. So here's another one I've been musing about lately - peeing in public is an environmentally responsible thing to do. </a:t>
            </a:r>
            <a:br>
              <a:rPr lang="en-US" dirty="0" smtClean="0"/>
            </a:br>
            <a:r>
              <a:rPr lang="en-US" dirty="0" smtClean="0"/>
              <a:t>OK - so maybe I'm not really talking about peeing in public, but rather peeing outdoors. I mean, the folks that dirty our underpasses and stink out our phone booths are hardly paragons of </a:t>
            </a:r>
            <a:r>
              <a:rPr lang="en-US" dirty="0" err="1" smtClean="0"/>
              <a:t>treehugging</a:t>
            </a:r>
            <a:r>
              <a:rPr lang="en-US" dirty="0" smtClean="0"/>
              <a:t> virtue. But it seems to me that a discreet pee behind a bush is in many ways more sensible than spoiling perfectly good drinking water and then whisking it away for expensive, energy and water intensive 'treatment'.</a:t>
            </a:r>
          </a:p>
          <a:p>
            <a:r>
              <a:rPr lang="en-US" dirty="0" smtClean="0"/>
              <a:t>So what can we do to remedy the situation? For those of us in the country, the at-home solution is easy enough. I regularly pee in my yard. Not only does this save water - but it has other uses too. A quick sprinkle of the compost heap helps start the decomposition process, and let's not forget that </a:t>
            </a:r>
            <a:r>
              <a:rPr lang="en-US" dirty="0" smtClean="0">
                <a:hlinkClick r:id="rId8"/>
              </a:rPr>
              <a:t>urine is an important source of phosphate</a:t>
            </a:r>
            <a:r>
              <a:rPr lang="en-US" dirty="0" smtClean="0"/>
              <a:t>. I also pee around the flower beds and chicken coop to keep deer and raccoons away. And if you want to do more, check out how to </a:t>
            </a:r>
            <a:r>
              <a:rPr lang="en-US" dirty="0" smtClean="0">
                <a:hlinkClick r:id="rId9"/>
              </a:rPr>
              <a:t>use urine as a fertilizer</a:t>
            </a:r>
            <a:r>
              <a:rPr lang="en-US" dirty="0" smtClean="0"/>
              <a:t>.</a:t>
            </a:r>
          </a:p>
          <a:p>
            <a:r>
              <a:rPr lang="en-US" dirty="0" smtClean="0"/>
              <a:t>But what about townies? I actually know plenty of town folk who occasionally use a secluded corner of their yard as a temporary toilet. And I see nothing wrong with using our parks for relief when you are caught short - though you probably want to find some dense undergrowth to spare the social outrage (and any possible legal issues!). And in large crowds, it's probably best to stick to the toilets - eutrophication of waterways is a real problem at major events like music festivals etc.</a:t>
            </a:r>
          </a:p>
          <a:p>
            <a:r>
              <a:rPr lang="en-US" dirty="0" smtClean="0"/>
              <a:t>Back in my home town of Bristol in the UK, and many other cities in Europe, where Friday night revelers are not always the best behaved bunch, they often set up temporary public urinals in the street, saving shopkeepers the unpleasant task of cleaning up after anti-social drunks. (I'll save readers the unpleasant sight - head over to LIFE if you really want to see what </a:t>
            </a:r>
            <a:r>
              <a:rPr lang="en-US" dirty="0" smtClean="0">
                <a:hlinkClick r:id="rId10"/>
              </a:rPr>
              <a:t>temporary urinals look like</a:t>
            </a:r>
            <a:r>
              <a:rPr lang="en-US" dirty="0" smtClean="0"/>
              <a:t>). But what if those urinals were not just glorified (and wall-less) chemical toilets, but rather a method for collecting a valuable resource that could be distributed to phosphate hungry farms in the region? After all, the New York Times has already identified "yellow as the new green" - arguing for </a:t>
            </a:r>
            <a:r>
              <a:rPr lang="en-US" dirty="0" smtClean="0">
                <a:hlinkClick r:id="rId11"/>
              </a:rPr>
              <a:t>urine separation in all of our toilets</a:t>
            </a:r>
            <a:r>
              <a:rPr lang="en-US" dirty="0" smtClean="0"/>
              <a:t>.</a:t>
            </a:r>
          </a:p>
          <a:p>
            <a:r>
              <a:rPr lang="en-US" dirty="0" smtClean="0"/>
              <a:t>It looks like Umbra has been exploring some similar philosophical issues over at Grist - pondering whether it's polite to let it mellow when not at home, and putting </a:t>
            </a:r>
            <a:r>
              <a:rPr lang="en-US" dirty="0" smtClean="0">
                <a:hlinkClick r:id="rId12"/>
              </a:rPr>
              <a:t>her support behind peeing in public</a:t>
            </a:r>
            <a:r>
              <a:rPr lang="en-US" dirty="0" smtClean="0"/>
              <a:t>. It must be OK then...</a:t>
            </a:r>
          </a:p>
          <a:p>
            <a:endParaRPr lang="en-US" dirty="0"/>
          </a:p>
        </p:txBody>
      </p:sp>
      <p:sp>
        <p:nvSpPr>
          <p:cNvPr id="4" name="Slide Number Placeholder 3"/>
          <p:cNvSpPr>
            <a:spLocks noGrp="1"/>
          </p:cNvSpPr>
          <p:nvPr>
            <p:ph type="sldNum" sz="quarter" idx="10"/>
          </p:nvPr>
        </p:nvSpPr>
        <p:spPr/>
        <p:txBody>
          <a:bodyPr/>
          <a:lstStyle/>
          <a:p>
            <a:fld id="{E0A42912-AF47-443A-8D38-19991DB80954}" type="slidenum">
              <a:rPr lang="en-US" smtClean="0"/>
              <a:t>16</a:t>
            </a:fld>
            <a:endParaRPr lang="en-US"/>
          </a:p>
        </p:txBody>
      </p:sp>
    </p:spTree>
    <p:extLst>
      <p:ext uri="{BB962C8B-B14F-4D97-AF65-F5344CB8AC3E}">
        <p14:creationId xmlns:p14="http://schemas.microsoft.com/office/powerpoint/2010/main" val="1518404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344"/>
            <a:ext cx="8229600" cy="976256"/>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990600"/>
            <a:ext cx="82296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w1BNhCJU0ow&amp;playnext=1&amp;list=PL5295FADED452B52F&amp;feature=results_video"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everett\Desktop\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7525"/>
            <a:ext cx="9144000" cy="63404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6095"/>
            <a:ext cx="8229600" cy="569495"/>
          </a:xfrm>
        </p:spPr>
        <p:txBody>
          <a:bodyPr>
            <a:normAutofit fontScale="90000"/>
          </a:bodyPr>
          <a:lstStyle/>
          <a:p>
            <a:r>
              <a:rPr lang="en-US" dirty="0" smtClean="0"/>
              <a:t>Water</a:t>
            </a:r>
            <a:endParaRPr lang="en-US" dirty="0"/>
          </a:p>
        </p:txBody>
      </p:sp>
      <p:sp>
        <p:nvSpPr>
          <p:cNvPr id="3" name="Content Placeholder 2"/>
          <p:cNvSpPr>
            <a:spLocks noGrp="1"/>
          </p:cNvSpPr>
          <p:nvPr>
            <p:ph idx="1"/>
          </p:nvPr>
        </p:nvSpPr>
        <p:spPr>
          <a:xfrm>
            <a:off x="457200" y="5410200"/>
            <a:ext cx="8229600" cy="1447800"/>
          </a:xfrm>
        </p:spPr>
        <p:txBody>
          <a:bodyPr/>
          <a:lstStyle/>
          <a:p>
            <a:pPr algn="r"/>
            <a:r>
              <a:rPr lang="en-US" dirty="0">
                <a:solidFill>
                  <a:schemeClr val="bg1"/>
                </a:solidFill>
              </a:rPr>
              <a:t>Outdoor</a:t>
            </a:r>
          </a:p>
          <a:p>
            <a:pPr algn="r"/>
            <a:r>
              <a:rPr lang="en-US" dirty="0" smtClean="0">
                <a:solidFill>
                  <a:schemeClr val="bg1"/>
                </a:solidFill>
              </a:rPr>
              <a:t>Indoor</a:t>
            </a:r>
          </a:p>
        </p:txBody>
      </p:sp>
    </p:spTree>
    <p:extLst>
      <p:ext uri="{BB962C8B-B14F-4D97-AF65-F5344CB8AC3E}">
        <p14:creationId xmlns:p14="http://schemas.microsoft.com/office/powerpoint/2010/main" val="4262551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Shower Head</a:t>
            </a:r>
            <a:endParaRPr lang="en-US" dirty="0"/>
          </a:p>
        </p:txBody>
      </p:sp>
      <p:sp>
        <p:nvSpPr>
          <p:cNvPr id="5" name="Content Placeholder 4"/>
          <p:cNvSpPr>
            <a:spLocks noGrp="1"/>
          </p:cNvSpPr>
          <p:nvPr>
            <p:ph idx="1"/>
          </p:nvPr>
        </p:nvSpPr>
        <p:spPr>
          <a:xfrm>
            <a:off x="457200" y="1600200"/>
            <a:ext cx="3962400" cy="4525963"/>
          </a:xfrm>
        </p:spPr>
        <p:txBody>
          <a:bodyPr>
            <a:normAutofit lnSpcReduction="10000"/>
          </a:bodyPr>
          <a:lstStyle/>
          <a:p>
            <a:r>
              <a:rPr lang="en-US" dirty="0" smtClean="0"/>
              <a:t>Regular</a:t>
            </a:r>
          </a:p>
          <a:p>
            <a:pPr lvl="1"/>
            <a:r>
              <a:rPr lang="en-US" dirty="0" smtClean="0"/>
              <a:t>6 to 7 </a:t>
            </a:r>
            <a:r>
              <a:rPr lang="en-US" dirty="0" err="1" smtClean="0"/>
              <a:t>gpm</a:t>
            </a:r>
            <a:r>
              <a:rPr lang="en-US" dirty="0" smtClean="0"/>
              <a:t> &amp; 80 psi</a:t>
            </a:r>
          </a:p>
          <a:p>
            <a:r>
              <a:rPr lang="en-US" dirty="0" smtClean="0"/>
              <a:t>Low Flow</a:t>
            </a:r>
          </a:p>
          <a:p>
            <a:pPr lvl="1"/>
            <a:r>
              <a:rPr lang="en-US" dirty="0" smtClean="0"/>
              <a:t>Restrict water flow while maintaining 80 psi</a:t>
            </a:r>
          </a:p>
          <a:p>
            <a:pPr lvl="2"/>
            <a:r>
              <a:rPr lang="en-US" dirty="0" smtClean="0"/>
              <a:t>1.5 to 3 </a:t>
            </a:r>
            <a:r>
              <a:rPr lang="en-US" dirty="0" err="1" smtClean="0"/>
              <a:t>gpm</a:t>
            </a:r>
            <a:endParaRPr lang="en-US" dirty="0" smtClean="0"/>
          </a:p>
          <a:p>
            <a:pPr lvl="1"/>
            <a:r>
              <a:rPr lang="en-US" dirty="0" smtClean="0"/>
              <a:t>Shut off </a:t>
            </a:r>
            <a:r>
              <a:rPr lang="en-US" b="1" dirty="0" smtClean="0"/>
              <a:t>button</a:t>
            </a:r>
            <a:r>
              <a:rPr lang="en-US" dirty="0" smtClean="0"/>
              <a:t> or </a:t>
            </a:r>
            <a:r>
              <a:rPr lang="en-US" b="1" dirty="0" smtClean="0"/>
              <a:t>lever</a:t>
            </a:r>
            <a:r>
              <a:rPr lang="en-US" dirty="0" smtClean="0"/>
              <a:t> for navy shower</a:t>
            </a:r>
            <a:endParaRPr lang="en-US" dirty="0"/>
          </a:p>
        </p:txBody>
      </p:sp>
      <p:sp>
        <p:nvSpPr>
          <p:cNvPr id="3" name="Rectangle 2"/>
          <p:cNvSpPr/>
          <p:nvPr/>
        </p:nvSpPr>
        <p:spPr>
          <a:xfrm>
            <a:off x="7450972" y="0"/>
            <a:ext cx="1693028" cy="369332"/>
          </a:xfrm>
          <a:prstGeom prst="rect">
            <a:avLst/>
          </a:prstGeom>
        </p:spPr>
        <p:txBody>
          <a:bodyPr wrap="none">
            <a:spAutoFit/>
          </a:bodyPr>
          <a:lstStyle/>
          <a:p>
            <a:r>
              <a:rPr lang="en-US" dirty="0"/>
              <a:t>www.ehow.com</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1600200"/>
            <a:ext cx="47625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705600" y="6019800"/>
            <a:ext cx="1467774" cy="369332"/>
          </a:xfrm>
          <a:prstGeom prst="rect">
            <a:avLst/>
          </a:prstGeom>
        </p:spPr>
        <p:txBody>
          <a:bodyPr wrap="none">
            <a:spAutoFit/>
          </a:bodyPr>
          <a:lstStyle/>
          <a:p>
            <a:r>
              <a:rPr lang="en-US" dirty="0"/>
              <a:t>www.ec.gc.ca</a:t>
            </a:r>
          </a:p>
        </p:txBody>
      </p:sp>
    </p:spTree>
    <p:extLst>
      <p:ext uri="{BB962C8B-B14F-4D97-AF65-F5344CB8AC3E}">
        <p14:creationId xmlns:p14="http://schemas.microsoft.com/office/powerpoint/2010/main" val="297285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Shower Head with Lever</a:t>
            </a:r>
            <a:endParaRPr lang="en-US" dirty="0"/>
          </a:p>
        </p:txBody>
      </p:sp>
      <p:pic>
        <p:nvPicPr>
          <p:cNvPr id="1026" name="Picture 2" descr="Shower 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45547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320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57200" y="0"/>
            <a:ext cx="8458200" cy="1143000"/>
          </a:xfrm>
        </p:spPr>
        <p:txBody>
          <a:bodyPr/>
          <a:lstStyle/>
          <a:p>
            <a:pPr algn="r"/>
            <a:r>
              <a:rPr lang="en-US" dirty="0" smtClean="0"/>
              <a:t>Shower Timer and/or Shut Off</a:t>
            </a:r>
            <a:endParaRPr lang="en-US" dirty="0"/>
          </a:p>
        </p:txBody>
      </p:sp>
      <p:sp>
        <p:nvSpPr>
          <p:cNvPr id="5" name="Content Placeholder 4"/>
          <p:cNvSpPr>
            <a:spLocks noGrp="1"/>
          </p:cNvSpPr>
          <p:nvPr>
            <p:ph idx="1"/>
          </p:nvPr>
        </p:nvSpPr>
        <p:spPr>
          <a:xfrm>
            <a:off x="457200" y="2895600"/>
            <a:ext cx="4953000" cy="3810000"/>
          </a:xfrm>
        </p:spPr>
        <p:txBody>
          <a:bodyPr>
            <a:normAutofit fontScale="92500" lnSpcReduction="10000"/>
          </a:bodyPr>
          <a:lstStyle/>
          <a:p>
            <a:r>
              <a:rPr lang="en-US" dirty="0" smtClean="0"/>
              <a:t>Simple Timers</a:t>
            </a:r>
          </a:p>
          <a:p>
            <a:r>
              <a:rPr lang="en-US" dirty="0" smtClean="0"/>
              <a:t>Trickle Shut offs</a:t>
            </a:r>
            <a:endParaRPr lang="en-US" dirty="0"/>
          </a:p>
          <a:p>
            <a:r>
              <a:rPr lang="en-US" dirty="0" smtClean="0"/>
              <a:t>Complete Shut offs</a:t>
            </a:r>
          </a:p>
          <a:p>
            <a:endParaRPr lang="en-US" dirty="0" smtClean="0"/>
          </a:p>
          <a:p>
            <a:r>
              <a:rPr lang="en-US" sz="3000" dirty="0"/>
              <a:t>T</a:t>
            </a:r>
            <a:r>
              <a:rPr lang="en-US" sz="3000" dirty="0" smtClean="0"/>
              <a:t>ime or volume of water</a:t>
            </a:r>
          </a:p>
          <a:p>
            <a:pPr lvl="1"/>
            <a:r>
              <a:rPr lang="en-US" sz="2600" dirty="0" smtClean="0"/>
              <a:t>Volume: no electricity</a:t>
            </a:r>
          </a:p>
          <a:p>
            <a:r>
              <a:rPr lang="en-US" dirty="0" smtClean="0"/>
              <a:t>Some won’t come back on right away</a:t>
            </a:r>
          </a:p>
        </p:txBody>
      </p:sp>
      <p:grpSp>
        <p:nvGrpSpPr>
          <p:cNvPr id="12" name="Group 11"/>
          <p:cNvGrpSpPr/>
          <p:nvPr/>
        </p:nvGrpSpPr>
        <p:grpSpPr>
          <a:xfrm>
            <a:off x="5791200" y="1066800"/>
            <a:ext cx="3143250" cy="2352675"/>
            <a:chOff x="5715000" y="1371600"/>
            <a:chExt cx="3143250" cy="2352675"/>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371600"/>
              <a:ext cx="31432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715000" y="3352800"/>
              <a:ext cx="2229649" cy="369332"/>
            </a:xfrm>
            <a:prstGeom prst="rect">
              <a:avLst/>
            </a:prstGeom>
          </p:spPr>
          <p:txBody>
            <a:bodyPr wrap="none">
              <a:spAutoFit/>
            </a:bodyPr>
            <a:lstStyle/>
            <a:p>
              <a:r>
                <a:rPr lang="en-US" dirty="0"/>
                <a:t>www.aqualim.com.au</a:t>
              </a:r>
            </a:p>
          </p:txBody>
        </p:sp>
      </p:grpSp>
      <p:sp>
        <p:nvSpPr>
          <p:cNvPr id="9" name="Rectangle 8"/>
          <p:cNvSpPr/>
          <p:nvPr/>
        </p:nvSpPr>
        <p:spPr>
          <a:xfrm>
            <a:off x="0" y="0"/>
            <a:ext cx="2887650" cy="369332"/>
          </a:xfrm>
          <a:prstGeom prst="rect">
            <a:avLst/>
          </a:prstGeom>
        </p:spPr>
        <p:txBody>
          <a:bodyPr wrap="none">
            <a:spAutoFit/>
          </a:bodyPr>
          <a:lstStyle/>
          <a:p>
            <a:r>
              <a:rPr lang="en-US" dirty="0"/>
              <a:t>www.apartmenttherapy.com</a:t>
            </a:r>
          </a:p>
        </p:txBody>
      </p:sp>
      <p:grpSp>
        <p:nvGrpSpPr>
          <p:cNvPr id="11" name="Group 10"/>
          <p:cNvGrpSpPr/>
          <p:nvPr/>
        </p:nvGrpSpPr>
        <p:grpSpPr>
          <a:xfrm>
            <a:off x="2895600" y="1143000"/>
            <a:ext cx="2682466" cy="1436132"/>
            <a:chOff x="4114800" y="5105400"/>
            <a:chExt cx="2682466" cy="1436132"/>
          </a:xfrm>
        </p:grpSpPr>
        <p:pic>
          <p:nvPicPr>
            <p:cNvPr id="4101" name="Picture 5" descr="Shower Timer in Restricted F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105400"/>
              <a:ext cx="1114425" cy="10858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hower Timer in Full Fl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5105400"/>
              <a:ext cx="1114425" cy="10858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114800" y="6172200"/>
              <a:ext cx="2682466" cy="369332"/>
            </a:xfrm>
            <a:prstGeom prst="rect">
              <a:avLst/>
            </a:prstGeom>
          </p:spPr>
          <p:txBody>
            <a:bodyPr wrap="none">
              <a:spAutoFit/>
            </a:bodyPr>
            <a:lstStyle/>
            <a:p>
              <a:r>
                <a:rPr lang="en-US" dirty="0"/>
                <a:t>www.showermanager.com</a:t>
              </a:r>
            </a:p>
          </p:txBody>
        </p:sp>
      </p:grpSp>
      <p:pic>
        <p:nvPicPr>
          <p:cNvPr id="4104"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l="37796" t="48059" r="39618" b="11605"/>
          <a:stretch/>
        </p:blipFill>
        <p:spPr bwMode="auto">
          <a:xfrm>
            <a:off x="5867400" y="3542777"/>
            <a:ext cx="3106455" cy="331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6096000" y="3810000"/>
            <a:ext cx="2652329" cy="369332"/>
          </a:xfrm>
          <a:prstGeom prst="rect">
            <a:avLst/>
          </a:prstGeom>
        </p:spPr>
        <p:txBody>
          <a:bodyPr wrap="none">
            <a:spAutoFit/>
          </a:bodyPr>
          <a:lstStyle/>
          <a:p>
            <a:r>
              <a:rPr lang="en-US" dirty="0"/>
              <a:t>www.showertimer.com.au</a:t>
            </a:r>
          </a:p>
        </p:txBody>
      </p:sp>
    </p:spTree>
    <p:extLst>
      <p:ext uri="{BB962C8B-B14F-4D97-AF65-F5344CB8AC3E}">
        <p14:creationId xmlns:p14="http://schemas.microsoft.com/office/powerpoint/2010/main" val="297285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1143000"/>
          </a:xfrm>
        </p:spPr>
        <p:txBody>
          <a:bodyPr/>
          <a:lstStyle/>
          <a:p>
            <a:r>
              <a:rPr lang="en-US" dirty="0" smtClean="0"/>
              <a:t>Toilet – Dual Flush</a:t>
            </a:r>
            <a:endParaRPr lang="en-US" dirty="0"/>
          </a:p>
        </p:txBody>
      </p:sp>
      <p:pic>
        <p:nvPicPr>
          <p:cNvPr id="2050" name="Picture 2" descr="Dual Flush Toi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714375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82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90600"/>
          </a:xfrm>
        </p:spPr>
        <p:txBody>
          <a:bodyPr/>
          <a:lstStyle/>
          <a:p>
            <a:r>
              <a:rPr lang="en-US" dirty="0" smtClean="0"/>
              <a:t>Waterless Urinal</a:t>
            </a:r>
            <a:endParaRPr lang="en-US" dirty="0"/>
          </a:p>
        </p:txBody>
      </p:sp>
      <p:pic>
        <p:nvPicPr>
          <p:cNvPr id="2050" name="Picture 2" descr="C:\Users\everett\Desktop\Pict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50763"/>
            <a:ext cx="7620000" cy="586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813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76600"/>
            <a:ext cx="581025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132"/>
            <a:ext cx="8229600" cy="1143000"/>
          </a:xfrm>
        </p:spPr>
        <p:txBody>
          <a:bodyPr/>
          <a:lstStyle/>
          <a:p>
            <a:r>
              <a:rPr lang="en-US" dirty="0" smtClean="0"/>
              <a:t>Pee in Shower Campaign</a:t>
            </a:r>
            <a:endParaRPr lang="en-US" dirty="0"/>
          </a:p>
        </p:txBody>
      </p:sp>
      <p:sp>
        <p:nvSpPr>
          <p:cNvPr id="3" name="Content Placeholder 2"/>
          <p:cNvSpPr>
            <a:spLocks noGrp="1"/>
          </p:cNvSpPr>
          <p:nvPr>
            <p:ph sz="half" idx="1"/>
          </p:nvPr>
        </p:nvSpPr>
        <p:spPr>
          <a:xfrm>
            <a:off x="304800" y="1066800"/>
            <a:ext cx="4191000" cy="5059363"/>
          </a:xfrm>
        </p:spPr>
        <p:txBody>
          <a:bodyPr>
            <a:normAutofit/>
          </a:bodyPr>
          <a:lstStyle/>
          <a:p>
            <a:r>
              <a:rPr lang="en-US" sz="2400" dirty="0" smtClean="0"/>
              <a:t>SOS Mata </a:t>
            </a:r>
            <a:r>
              <a:rPr lang="en-US" sz="2400" dirty="0" err="1" smtClean="0"/>
              <a:t>Atlantica</a:t>
            </a:r>
            <a:r>
              <a:rPr lang="en-US" sz="2400" dirty="0"/>
              <a:t> (</a:t>
            </a:r>
            <a:r>
              <a:rPr lang="en-US" sz="2400" dirty="0" smtClean="0"/>
              <a:t>www.xixinobanho.org.br)</a:t>
            </a:r>
          </a:p>
          <a:p>
            <a:pPr lvl="1"/>
            <a:r>
              <a:rPr lang="en-US" sz="2000" dirty="0" smtClean="0"/>
              <a:t>Brazilian Environmental Group</a:t>
            </a:r>
          </a:p>
          <a:p>
            <a:pPr lvl="1"/>
            <a:r>
              <a:rPr lang="en-US" sz="2000" dirty="0" smtClean="0"/>
              <a:t>Goal: Protect Atlantic Forest</a:t>
            </a:r>
          </a:p>
          <a:p>
            <a:pPr lvl="1"/>
            <a:endParaRPr lang="en-US" sz="2000" dirty="0"/>
          </a:p>
        </p:txBody>
      </p:sp>
      <p:sp>
        <p:nvSpPr>
          <p:cNvPr id="7" name="Content Placeholder 6"/>
          <p:cNvSpPr>
            <a:spLocks noGrp="1"/>
          </p:cNvSpPr>
          <p:nvPr>
            <p:ph sz="half" idx="2"/>
          </p:nvPr>
        </p:nvSpPr>
        <p:spPr>
          <a:xfrm>
            <a:off x="4648200" y="1066800"/>
            <a:ext cx="4191000" cy="5059363"/>
          </a:xfrm>
        </p:spPr>
        <p:txBody>
          <a:bodyPr/>
          <a:lstStyle/>
          <a:p>
            <a:r>
              <a:rPr lang="en-US" sz="2400" dirty="0"/>
              <a:t>Pee In Shower</a:t>
            </a:r>
          </a:p>
          <a:p>
            <a:pPr lvl="1"/>
            <a:r>
              <a:rPr lang="en-US" sz="2000" dirty="0"/>
              <a:t>Save 4,380 liters of water annually / household</a:t>
            </a:r>
          </a:p>
          <a:p>
            <a:pPr lvl="2"/>
            <a:r>
              <a:rPr lang="en-US" sz="1800" dirty="0"/>
              <a:t>~one flush per day per person</a:t>
            </a:r>
          </a:p>
          <a:p>
            <a:pPr lvl="1"/>
            <a:r>
              <a:rPr lang="en-US" sz="2000" dirty="0"/>
              <a:t>TV Campaign (cartoon)</a:t>
            </a:r>
          </a:p>
          <a:p>
            <a:endParaRPr lang="en-US" dirty="0"/>
          </a:p>
        </p:txBody>
      </p:sp>
      <p:sp>
        <p:nvSpPr>
          <p:cNvPr id="4" name="Rectangle 3"/>
          <p:cNvSpPr/>
          <p:nvPr/>
        </p:nvSpPr>
        <p:spPr>
          <a:xfrm>
            <a:off x="6629400" y="3810000"/>
            <a:ext cx="2286000" cy="1200329"/>
          </a:xfrm>
          <a:prstGeom prst="rect">
            <a:avLst/>
          </a:prstGeom>
        </p:spPr>
        <p:txBody>
          <a:bodyPr wrap="square">
            <a:spAutoFit/>
          </a:bodyPr>
          <a:lstStyle/>
          <a:p>
            <a:pPr algn="ctr"/>
            <a:r>
              <a:rPr lang="en-US" dirty="0" smtClean="0"/>
              <a:t>www.treehugger.com/clean-water/pee-in-the-shower-save-the-rainforest.html</a:t>
            </a:r>
            <a:endParaRPr lang="en-US" dirty="0"/>
          </a:p>
        </p:txBody>
      </p:sp>
      <p:sp>
        <p:nvSpPr>
          <p:cNvPr id="6" name="Rectangle 5"/>
          <p:cNvSpPr/>
          <p:nvPr/>
        </p:nvSpPr>
        <p:spPr>
          <a:xfrm>
            <a:off x="0" y="0"/>
            <a:ext cx="2251835" cy="369332"/>
          </a:xfrm>
          <a:prstGeom prst="rect">
            <a:avLst/>
          </a:prstGeom>
        </p:spPr>
        <p:txBody>
          <a:bodyPr wrap="none">
            <a:spAutoFit/>
          </a:bodyPr>
          <a:lstStyle/>
          <a:p>
            <a:r>
              <a:rPr lang="en-US" dirty="0"/>
              <a:t>www.marketplace.org</a:t>
            </a:r>
          </a:p>
        </p:txBody>
      </p:sp>
      <p:sp>
        <p:nvSpPr>
          <p:cNvPr id="5" name="TextBox 4"/>
          <p:cNvSpPr txBox="1"/>
          <p:nvPr/>
        </p:nvSpPr>
        <p:spPr>
          <a:xfrm>
            <a:off x="-6178" y="6554234"/>
            <a:ext cx="9150178" cy="307777"/>
          </a:xfrm>
          <a:prstGeom prst="rect">
            <a:avLst/>
          </a:prstGeom>
          <a:noFill/>
        </p:spPr>
        <p:txBody>
          <a:bodyPr wrap="square" rtlCol="0">
            <a:spAutoFit/>
          </a:bodyPr>
          <a:lstStyle/>
          <a:p>
            <a:pPr algn="ctr"/>
            <a:r>
              <a:rPr lang="en-US" sz="1400" u="sng" dirty="0" smtClean="0">
                <a:hlinkClick r:id="rId3"/>
              </a:rPr>
              <a:t>www.youtube.com/watch?v=w1BNhCJU0ow&amp;playnext=1&amp;list=PL5295FADED452B52F&amp;feature=results_video</a:t>
            </a:r>
            <a:endParaRPr lang="en-US" sz="1400" dirty="0"/>
          </a:p>
        </p:txBody>
      </p:sp>
    </p:spTree>
    <p:extLst>
      <p:ext uri="{BB962C8B-B14F-4D97-AF65-F5344CB8AC3E}">
        <p14:creationId xmlns:p14="http://schemas.microsoft.com/office/powerpoint/2010/main" val="297285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 Peeing in Public Green?</a:t>
            </a:r>
            <a:endParaRPr lang="en-US" dirty="0"/>
          </a:p>
        </p:txBody>
      </p:sp>
      <p:sp>
        <p:nvSpPr>
          <p:cNvPr id="3" name="Content Placeholder 2"/>
          <p:cNvSpPr>
            <a:spLocks noGrp="1"/>
          </p:cNvSpPr>
          <p:nvPr>
            <p:ph idx="1"/>
          </p:nvPr>
        </p:nvSpPr>
        <p:spPr/>
        <p:txBody>
          <a:bodyPr/>
          <a:lstStyle/>
          <a:p>
            <a:r>
              <a:rPr lang="en-US" dirty="0" smtClean="0"/>
              <a:t>Pros</a:t>
            </a:r>
          </a:p>
          <a:p>
            <a:pPr lvl="1"/>
            <a:r>
              <a:rPr lang="en-US" dirty="0" smtClean="0"/>
              <a:t>Save Water</a:t>
            </a:r>
          </a:p>
          <a:p>
            <a:pPr lvl="1"/>
            <a:r>
              <a:rPr lang="en-US" dirty="0" smtClean="0"/>
              <a:t>Add nutrients to compost pile</a:t>
            </a:r>
          </a:p>
          <a:p>
            <a:pPr lvl="1"/>
            <a:r>
              <a:rPr lang="en-US" dirty="0" smtClean="0"/>
              <a:t>Important source of phosphorous (&amp; nitrogen)</a:t>
            </a:r>
          </a:p>
          <a:p>
            <a:r>
              <a:rPr lang="en-US" dirty="0" smtClean="0"/>
              <a:t>Cons</a:t>
            </a:r>
          </a:p>
          <a:p>
            <a:pPr lvl="1"/>
            <a:r>
              <a:rPr lang="en-US" dirty="0" smtClean="0"/>
              <a:t>Could be embarrassing</a:t>
            </a:r>
          </a:p>
          <a:p>
            <a:pPr lvl="1"/>
            <a:r>
              <a:rPr lang="en-US" dirty="0" smtClean="0"/>
              <a:t>Could get you in trouble</a:t>
            </a:r>
          </a:p>
          <a:p>
            <a:pPr lvl="1"/>
            <a:r>
              <a:rPr lang="en-US" dirty="0" smtClean="0"/>
              <a:t>Neat urine is strong for plants</a:t>
            </a:r>
          </a:p>
          <a:p>
            <a:pPr lvl="1"/>
            <a:r>
              <a:rPr lang="en-US" dirty="0" smtClean="0"/>
              <a:t>Problems if too many people do it</a:t>
            </a:r>
            <a:endParaRPr lang="en-US" dirty="0"/>
          </a:p>
        </p:txBody>
      </p:sp>
      <p:sp>
        <p:nvSpPr>
          <p:cNvPr id="2" name="Rectangle 1"/>
          <p:cNvSpPr/>
          <p:nvPr/>
        </p:nvSpPr>
        <p:spPr>
          <a:xfrm>
            <a:off x="6945321" y="5934670"/>
            <a:ext cx="2198679" cy="923330"/>
          </a:xfrm>
          <a:prstGeom prst="rect">
            <a:avLst/>
          </a:prstGeom>
        </p:spPr>
        <p:txBody>
          <a:bodyPr wrap="none">
            <a:spAutoFit/>
          </a:bodyPr>
          <a:lstStyle/>
          <a:p>
            <a:pPr algn="ctr"/>
            <a:r>
              <a:rPr lang="en-US" dirty="0"/>
              <a:t>Sami Grover</a:t>
            </a:r>
          </a:p>
          <a:p>
            <a:pPr algn="ctr"/>
            <a:r>
              <a:rPr lang="en-US" dirty="0" smtClean="0"/>
              <a:t>June </a:t>
            </a:r>
            <a:r>
              <a:rPr lang="en-US" dirty="0"/>
              <a:t>11, 2009 </a:t>
            </a:r>
            <a:endParaRPr lang="en-US" dirty="0" smtClean="0"/>
          </a:p>
          <a:p>
            <a:pPr algn="ctr"/>
            <a:r>
              <a:rPr lang="en-US" dirty="0" smtClean="0"/>
              <a:t>www.treehugger.com</a:t>
            </a:r>
            <a:endParaRPr lang="en-US" dirty="0"/>
          </a:p>
        </p:txBody>
      </p:sp>
    </p:spTree>
    <p:extLst>
      <p:ext uri="{BB962C8B-B14F-4D97-AF65-F5344CB8AC3E}">
        <p14:creationId xmlns:p14="http://schemas.microsoft.com/office/powerpoint/2010/main" val="297285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How to use Urine as fertilizer</a:t>
            </a:r>
            <a:endParaRPr lang="en-US" dirty="0"/>
          </a:p>
        </p:txBody>
      </p:sp>
      <p:sp>
        <p:nvSpPr>
          <p:cNvPr id="5" name="Content Placeholder 4"/>
          <p:cNvSpPr>
            <a:spLocks noGrp="1"/>
          </p:cNvSpPr>
          <p:nvPr>
            <p:ph idx="1"/>
          </p:nvPr>
        </p:nvSpPr>
        <p:spPr>
          <a:xfrm>
            <a:off x="457200" y="1143000"/>
            <a:ext cx="8229600" cy="5029200"/>
          </a:xfrm>
        </p:spPr>
        <p:txBody>
          <a:bodyPr>
            <a:normAutofit fontScale="70000" lnSpcReduction="20000"/>
          </a:bodyPr>
          <a:lstStyle/>
          <a:p>
            <a:r>
              <a:rPr lang="en-US" sz="2600" dirty="0"/>
              <a:t>Keep it separate</a:t>
            </a:r>
          </a:p>
          <a:p>
            <a:r>
              <a:rPr lang="en-US" sz="2600" dirty="0"/>
              <a:t>Use it fresh</a:t>
            </a:r>
          </a:p>
          <a:p>
            <a:pPr lvl="1"/>
            <a:r>
              <a:rPr lang="en-US" sz="2600" dirty="0"/>
              <a:t>Starts to smell, looses nitrogen as </a:t>
            </a:r>
            <a:r>
              <a:rPr lang="en-US" sz="2600" dirty="0" smtClean="0"/>
              <a:t>urea becomes </a:t>
            </a:r>
            <a:r>
              <a:rPr lang="en-US" sz="2600" dirty="0"/>
              <a:t>ammonia</a:t>
            </a:r>
          </a:p>
          <a:p>
            <a:r>
              <a:rPr lang="en-US" sz="2600" dirty="0"/>
              <a:t>Always dilute</a:t>
            </a:r>
          </a:p>
          <a:p>
            <a:pPr lvl="1"/>
            <a:r>
              <a:rPr lang="en-US" sz="2600" dirty="0"/>
              <a:t>at least 5:1, and up to 10:1 for tender plants &amp; seedlings</a:t>
            </a:r>
          </a:p>
          <a:p>
            <a:r>
              <a:rPr lang="en-US" sz="2600" dirty="0"/>
              <a:t> Water at the roots. </a:t>
            </a:r>
          </a:p>
          <a:p>
            <a:pPr lvl="1"/>
            <a:r>
              <a:rPr lang="en-US" sz="2600" dirty="0"/>
              <a:t>Do not splash leaves: saves on evaporation </a:t>
            </a:r>
            <a:r>
              <a:rPr lang="en-US" sz="2600" dirty="0" smtClean="0"/>
              <a:t>&amp; dry </a:t>
            </a:r>
            <a:r>
              <a:rPr lang="en-US" sz="2600" dirty="0"/>
              <a:t>leaves more resistant to disease</a:t>
            </a:r>
          </a:p>
          <a:p>
            <a:r>
              <a:rPr lang="en-US" sz="2600" dirty="0"/>
              <a:t>Spread it around</a:t>
            </a:r>
          </a:p>
          <a:p>
            <a:pPr lvl="1"/>
            <a:r>
              <a:rPr lang="en-US" sz="2600" dirty="0"/>
              <a:t>can be salty: do not want salt to build up in soil</a:t>
            </a:r>
          </a:p>
          <a:p>
            <a:r>
              <a:rPr lang="en-US" sz="2600" dirty="0"/>
              <a:t>Feed hungry plants</a:t>
            </a:r>
          </a:p>
          <a:p>
            <a:pPr lvl="1"/>
            <a:r>
              <a:rPr lang="en-US" sz="2600" dirty="0"/>
              <a:t>P</a:t>
            </a:r>
            <a:r>
              <a:rPr lang="en-US" sz="2600" dirty="0" smtClean="0"/>
              <a:t>lants </a:t>
            </a:r>
            <a:r>
              <a:rPr lang="en-US" sz="2600" dirty="0"/>
              <a:t>needing lots of nitrogen: leafy vegetables (cabbages &amp; cauliflowers), corn, …</a:t>
            </a:r>
          </a:p>
          <a:p>
            <a:r>
              <a:rPr lang="en-US" sz="2600" dirty="0"/>
              <a:t>Other </a:t>
            </a:r>
            <a:r>
              <a:rPr lang="en-US" sz="2600" dirty="0" smtClean="0"/>
              <a:t>uses</a:t>
            </a:r>
            <a:endParaRPr lang="en-US" sz="2600" dirty="0"/>
          </a:p>
          <a:p>
            <a:pPr lvl="1"/>
            <a:r>
              <a:rPr lang="en-US" sz="2600" dirty="0"/>
              <a:t>Weed killer at 100%: may take a few applications</a:t>
            </a:r>
          </a:p>
          <a:p>
            <a:pPr lvl="1"/>
            <a:r>
              <a:rPr lang="en-US" sz="2600" dirty="0"/>
              <a:t>Winter spray for fruit trees: discourages fungal diseases</a:t>
            </a:r>
          </a:p>
          <a:p>
            <a:pPr lvl="1"/>
            <a:r>
              <a:rPr lang="en-US" sz="2600" dirty="0" smtClean="0"/>
              <a:t>Speeds </a:t>
            </a:r>
            <a:r>
              <a:rPr lang="en-US" sz="2600" dirty="0"/>
              <a:t>up composting; kick starts slumbering heap</a:t>
            </a:r>
          </a:p>
          <a:p>
            <a:endParaRPr lang="en-US" dirty="0"/>
          </a:p>
        </p:txBody>
      </p:sp>
      <p:sp>
        <p:nvSpPr>
          <p:cNvPr id="4" name="Rectangle 3"/>
          <p:cNvSpPr/>
          <p:nvPr/>
        </p:nvSpPr>
        <p:spPr>
          <a:xfrm>
            <a:off x="6538735" y="6488668"/>
            <a:ext cx="2605265" cy="369332"/>
          </a:xfrm>
          <a:prstGeom prst="rect">
            <a:avLst/>
          </a:prstGeom>
        </p:spPr>
        <p:txBody>
          <a:bodyPr wrap="none">
            <a:spAutoFit/>
          </a:bodyPr>
          <a:lstStyle/>
          <a:p>
            <a:r>
              <a:rPr lang="en-US" dirty="0"/>
              <a:t>www.howtodothings.com</a:t>
            </a:r>
          </a:p>
        </p:txBody>
      </p:sp>
    </p:spTree>
    <p:extLst>
      <p:ext uri="{BB962C8B-B14F-4D97-AF65-F5344CB8AC3E}">
        <p14:creationId xmlns:p14="http://schemas.microsoft.com/office/powerpoint/2010/main" val="240840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Grey Water</a:t>
            </a:r>
            <a:endParaRPr lang="en-US" dirty="0"/>
          </a:p>
        </p:txBody>
      </p:sp>
      <p:pic>
        <p:nvPicPr>
          <p:cNvPr id="8194" name="Picture 2" descr="http://www.environmentwriter.com/wp-content/uploads/greywat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9617"/>
            <a:ext cx="9143999" cy="53583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17494" y="6488668"/>
            <a:ext cx="2936445" cy="369332"/>
          </a:xfrm>
          <a:prstGeom prst="rect">
            <a:avLst/>
          </a:prstGeom>
        </p:spPr>
        <p:txBody>
          <a:bodyPr wrap="none">
            <a:spAutoFit/>
          </a:bodyPr>
          <a:lstStyle/>
          <a:p>
            <a:r>
              <a:rPr lang="en-US" dirty="0"/>
              <a:t>www.environmentwriter.com</a:t>
            </a:r>
          </a:p>
        </p:txBody>
      </p:sp>
    </p:spTree>
    <p:extLst>
      <p:ext uri="{BB962C8B-B14F-4D97-AF65-F5344CB8AC3E}">
        <p14:creationId xmlns:p14="http://schemas.microsoft.com/office/powerpoint/2010/main" val="1805144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Grey Water</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371600"/>
            <a:ext cx="301942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217254" y="0"/>
            <a:ext cx="1926746" cy="369332"/>
          </a:xfrm>
          <a:prstGeom prst="rect">
            <a:avLst/>
          </a:prstGeom>
        </p:spPr>
        <p:txBody>
          <a:bodyPr wrap="none">
            <a:spAutoFit/>
          </a:bodyPr>
          <a:lstStyle/>
          <a:p>
            <a:r>
              <a:rPr lang="en-US" dirty="0"/>
              <a:t>www.nytimes.com</a:t>
            </a: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6400"/>
            <a:ext cx="57150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71600" y="5791200"/>
            <a:ext cx="3834448" cy="369332"/>
          </a:xfrm>
          <a:prstGeom prst="rect">
            <a:avLst/>
          </a:prstGeom>
          <a:noFill/>
        </p:spPr>
        <p:txBody>
          <a:bodyPr wrap="none" rtlCol="0">
            <a:spAutoFit/>
          </a:bodyPr>
          <a:lstStyle/>
          <a:p>
            <a:r>
              <a:rPr lang="en-US" dirty="0" smtClean="0"/>
              <a:t>Probably do not have permit for these!</a:t>
            </a:r>
            <a:endParaRPr lang="en-US" dirty="0"/>
          </a:p>
        </p:txBody>
      </p:sp>
    </p:spTree>
    <p:extLst>
      <p:ext uri="{BB962C8B-B14F-4D97-AF65-F5344CB8AC3E}">
        <p14:creationId xmlns:p14="http://schemas.microsoft.com/office/powerpoint/2010/main" val="520493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Outdoor Water</a:t>
            </a:r>
            <a:endParaRPr lang="en-US" dirty="0"/>
          </a:p>
        </p:txBody>
      </p:sp>
      <p:sp>
        <p:nvSpPr>
          <p:cNvPr id="3" name="Content Placeholder 2"/>
          <p:cNvSpPr>
            <a:spLocks noGrp="1"/>
          </p:cNvSpPr>
          <p:nvPr>
            <p:ph idx="1"/>
          </p:nvPr>
        </p:nvSpPr>
        <p:spPr>
          <a:xfrm>
            <a:off x="457200" y="762000"/>
            <a:ext cx="8229600" cy="5715000"/>
          </a:xfrm>
        </p:spPr>
        <p:txBody>
          <a:bodyPr>
            <a:normAutofit fontScale="85000" lnSpcReduction="20000"/>
          </a:bodyPr>
          <a:lstStyle/>
          <a:p>
            <a:r>
              <a:rPr lang="en-US" dirty="0" smtClean="0"/>
              <a:t>Irrigation</a:t>
            </a:r>
          </a:p>
          <a:p>
            <a:pPr lvl="1"/>
            <a:r>
              <a:rPr lang="en-US" dirty="0" smtClean="0"/>
              <a:t>Minimize need with </a:t>
            </a:r>
            <a:r>
              <a:rPr lang="en-US" dirty="0" smtClean="0">
                <a:solidFill>
                  <a:srgbClr val="FF0000"/>
                </a:solidFill>
              </a:rPr>
              <a:t>______________</a:t>
            </a:r>
            <a:endParaRPr lang="en-US" dirty="0" smtClean="0">
              <a:solidFill>
                <a:srgbClr val="FF0000"/>
              </a:solidFill>
            </a:endParaRPr>
          </a:p>
          <a:p>
            <a:pPr lvl="1"/>
            <a:r>
              <a:rPr lang="en-US" dirty="0" smtClean="0"/>
              <a:t>Increase delivery efficiency </a:t>
            </a:r>
            <a:r>
              <a:rPr lang="en-US" dirty="0" smtClean="0">
                <a:solidFill>
                  <a:srgbClr val="FF0000"/>
                </a:solidFill>
              </a:rPr>
              <a:t>_____________________</a:t>
            </a:r>
            <a:endParaRPr lang="en-US" dirty="0" smtClean="0">
              <a:solidFill>
                <a:srgbClr val="FF0000"/>
              </a:solidFill>
            </a:endParaRPr>
          </a:p>
          <a:p>
            <a:pPr lvl="1"/>
            <a:r>
              <a:rPr lang="en-US" dirty="0" smtClean="0"/>
              <a:t>Decrease Frequency</a:t>
            </a:r>
          </a:p>
          <a:p>
            <a:pPr lvl="2"/>
            <a:r>
              <a:rPr lang="en-US" dirty="0" smtClean="0">
                <a:solidFill>
                  <a:srgbClr val="FF0000"/>
                </a:solidFill>
              </a:rPr>
              <a:t> </a:t>
            </a:r>
            <a:endParaRPr lang="en-US" dirty="0">
              <a:solidFill>
                <a:srgbClr val="FF0000"/>
              </a:solidFill>
            </a:endParaRPr>
          </a:p>
          <a:p>
            <a:pPr lvl="2"/>
            <a:r>
              <a:rPr lang="en-US" dirty="0" smtClean="0">
                <a:solidFill>
                  <a:srgbClr val="FF0000"/>
                </a:solidFill>
              </a:rPr>
              <a:t> </a:t>
            </a:r>
            <a:endParaRPr lang="en-US" dirty="0" smtClean="0">
              <a:solidFill>
                <a:srgbClr val="FF0000"/>
              </a:solidFill>
            </a:endParaRPr>
          </a:p>
          <a:p>
            <a:r>
              <a:rPr lang="en-US" dirty="0" smtClean="0"/>
              <a:t>Vehicle Washing</a:t>
            </a:r>
          </a:p>
          <a:p>
            <a:pPr lvl="1"/>
            <a:r>
              <a:rPr lang="en-US" dirty="0" smtClean="0"/>
              <a:t>Drain into lawn or garden</a:t>
            </a:r>
          </a:p>
          <a:p>
            <a:r>
              <a:rPr lang="en-US" dirty="0" smtClean="0"/>
              <a:t>Storm Water Control</a:t>
            </a:r>
          </a:p>
          <a:p>
            <a:pPr lvl="1"/>
            <a:r>
              <a:rPr lang="en-US" dirty="0" smtClean="0"/>
              <a:t>Green Roof</a:t>
            </a:r>
          </a:p>
          <a:p>
            <a:pPr lvl="1"/>
            <a:r>
              <a:rPr lang="en-US" dirty="0" smtClean="0"/>
              <a:t>Infiltration Basin</a:t>
            </a:r>
          </a:p>
          <a:p>
            <a:pPr lvl="1"/>
            <a:r>
              <a:rPr lang="en-US" dirty="0" smtClean="0"/>
              <a:t>Rain Garden</a:t>
            </a:r>
          </a:p>
          <a:p>
            <a:r>
              <a:rPr lang="en-US" dirty="0" smtClean="0"/>
              <a:t>Use rainwater</a:t>
            </a:r>
          </a:p>
          <a:p>
            <a:pPr lvl="1"/>
            <a:r>
              <a:rPr lang="en-US" dirty="0" smtClean="0"/>
              <a:t>Or grey water</a:t>
            </a:r>
          </a:p>
          <a:p>
            <a:pPr lvl="1"/>
            <a:r>
              <a:rPr lang="en-US" dirty="0" smtClean="0"/>
              <a:t>Or waste water</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352800"/>
            <a:ext cx="28575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57349" y="6460594"/>
            <a:ext cx="2986651" cy="369332"/>
          </a:xfrm>
          <a:prstGeom prst="rect">
            <a:avLst/>
          </a:prstGeom>
        </p:spPr>
        <p:txBody>
          <a:bodyPr wrap="none">
            <a:spAutoFit/>
          </a:bodyPr>
          <a:lstStyle/>
          <a:p>
            <a:r>
              <a:rPr lang="en-US" dirty="0"/>
              <a:t>www.brackettfoundation.com</a:t>
            </a:r>
          </a:p>
        </p:txBody>
      </p:sp>
    </p:spTree>
    <p:extLst>
      <p:ext uri="{BB962C8B-B14F-4D97-AF65-F5344CB8AC3E}">
        <p14:creationId xmlns:p14="http://schemas.microsoft.com/office/powerpoint/2010/main" val="637884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Grey Water</a:t>
            </a:r>
            <a:endParaRPr lang="en-US" dirty="0"/>
          </a:p>
        </p:txBody>
      </p:sp>
      <p:pic>
        <p:nvPicPr>
          <p:cNvPr id="7170" name="Picture 2" descr="http://www.greywater.com/grey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09800"/>
            <a:ext cx="5934075"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33999" y="6494430"/>
            <a:ext cx="2110001" cy="369332"/>
          </a:xfrm>
          <a:prstGeom prst="rect">
            <a:avLst/>
          </a:prstGeom>
        </p:spPr>
        <p:txBody>
          <a:bodyPr wrap="none">
            <a:spAutoFit/>
          </a:bodyPr>
          <a:lstStyle/>
          <a:p>
            <a:r>
              <a:rPr lang="en-US" dirty="0"/>
              <a:t>www.greywater.com</a:t>
            </a:r>
          </a:p>
        </p:txBody>
      </p:sp>
    </p:spTree>
    <p:extLst>
      <p:ext uri="{BB962C8B-B14F-4D97-AF65-F5344CB8AC3E}">
        <p14:creationId xmlns:p14="http://schemas.microsoft.com/office/powerpoint/2010/main" val="821004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Rainwater Catchment</a:t>
            </a:r>
            <a:endParaRPr lang="en-US" dirty="0"/>
          </a:p>
        </p:txBody>
      </p:sp>
      <p:sp>
        <p:nvSpPr>
          <p:cNvPr id="3" name="Content Placeholder 2"/>
          <p:cNvSpPr>
            <a:spLocks noGrp="1"/>
          </p:cNvSpPr>
          <p:nvPr>
            <p:ph idx="1"/>
          </p:nvPr>
        </p:nvSpPr>
        <p:spPr>
          <a:xfrm>
            <a:off x="304800" y="990600"/>
            <a:ext cx="5257800" cy="5638800"/>
          </a:xfrm>
        </p:spPr>
        <p:txBody>
          <a:bodyPr>
            <a:normAutofit fontScale="92500" lnSpcReduction="20000"/>
          </a:bodyPr>
          <a:lstStyle/>
          <a:p>
            <a:r>
              <a:rPr lang="en-US" dirty="0" smtClean="0"/>
              <a:t>Small Scale</a:t>
            </a:r>
          </a:p>
          <a:p>
            <a:pPr lvl="1"/>
            <a:r>
              <a:rPr lang="en-US" dirty="0" smtClean="0"/>
              <a:t>Downspout to Barrel</a:t>
            </a:r>
          </a:p>
          <a:p>
            <a:pPr lvl="1"/>
            <a:r>
              <a:rPr lang="en-US" dirty="0" smtClean="0"/>
              <a:t>Irrigation</a:t>
            </a:r>
          </a:p>
          <a:p>
            <a:r>
              <a:rPr lang="en-US" dirty="0" smtClean="0"/>
              <a:t>Larger Scale</a:t>
            </a:r>
          </a:p>
          <a:p>
            <a:pPr lvl="1"/>
            <a:r>
              <a:rPr lang="en-US" dirty="0" smtClean="0"/>
              <a:t>Large Roof or Ground Catchment</a:t>
            </a:r>
          </a:p>
          <a:p>
            <a:pPr lvl="2"/>
            <a:r>
              <a:rPr lang="en-US" dirty="0" smtClean="0"/>
              <a:t>Irrigation, Drinking, Toilet Flushing,…</a:t>
            </a:r>
          </a:p>
          <a:p>
            <a:pPr lvl="1"/>
            <a:r>
              <a:rPr lang="en-US" dirty="0" smtClean="0"/>
              <a:t>Runoff </a:t>
            </a:r>
            <a:r>
              <a:rPr lang="en-US" dirty="0"/>
              <a:t>Delivery</a:t>
            </a:r>
          </a:p>
          <a:p>
            <a:pPr lvl="2"/>
            <a:r>
              <a:rPr lang="en-US" dirty="0"/>
              <a:t>Gutters, pipes, slopes, inlets, trenches</a:t>
            </a:r>
            <a:r>
              <a:rPr lang="en-US" dirty="0" smtClean="0"/>
              <a:t>,…</a:t>
            </a:r>
            <a:endParaRPr lang="en-US" dirty="0"/>
          </a:p>
          <a:p>
            <a:pPr lvl="1"/>
            <a:r>
              <a:rPr lang="en-US" dirty="0" smtClean="0"/>
              <a:t>Treatment </a:t>
            </a:r>
          </a:p>
          <a:p>
            <a:pPr lvl="1"/>
            <a:r>
              <a:rPr lang="en-US" dirty="0" smtClean="0"/>
              <a:t>Storage</a:t>
            </a:r>
            <a:endParaRPr lang="en-US" dirty="0"/>
          </a:p>
          <a:p>
            <a:pPr lvl="2"/>
            <a:r>
              <a:rPr lang="en-US" dirty="0"/>
              <a:t>Above or Below Ground </a:t>
            </a:r>
            <a:r>
              <a:rPr lang="en-US" dirty="0" smtClean="0"/>
              <a:t>Tank</a:t>
            </a:r>
            <a:endParaRPr lang="en-US" dirty="0"/>
          </a:p>
          <a:p>
            <a:pPr lvl="2"/>
            <a:r>
              <a:rPr lang="en-US" dirty="0"/>
              <a:t>Reservoir </a:t>
            </a:r>
          </a:p>
          <a:p>
            <a:pPr lvl="1"/>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3613" y="0"/>
            <a:ext cx="34503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8999" y="234074"/>
            <a:ext cx="1568699" cy="461665"/>
          </a:xfrm>
          <a:prstGeom prst="rect">
            <a:avLst/>
          </a:prstGeom>
          <a:noFill/>
        </p:spPr>
        <p:txBody>
          <a:bodyPr wrap="none" rtlCol="0">
            <a:spAutoFit/>
          </a:bodyPr>
          <a:lstStyle/>
          <a:p>
            <a:r>
              <a:rPr lang="en-US" sz="2400" dirty="0" smtClean="0"/>
              <a:t>Small Scale</a:t>
            </a:r>
            <a:endParaRPr lang="en-US" sz="2400" dirty="0"/>
          </a:p>
        </p:txBody>
      </p:sp>
    </p:spTree>
    <p:extLst>
      <p:ext uri="{BB962C8B-B14F-4D97-AF65-F5344CB8AC3E}">
        <p14:creationId xmlns:p14="http://schemas.microsoft.com/office/powerpoint/2010/main" val="492277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everett\Desktop\Pictur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685800"/>
          </a:xfrm>
        </p:spPr>
        <p:txBody>
          <a:bodyPr>
            <a:normAutofit fontScale="90000"/>
          </a:bodyPr>
          <a:lstStyle/>
          <a:p>
            <a:r>
              <a:rPr lang="en-US" dirty="0" smtClean="0">
                <a:solidFill>
                  <a:schemeClr val="bg1"/>
                </a:solidFill>
              </a:rPr>
              <a:t>Rainwater Catchment - Barrel</a:t>
            </a:r>
            <a:endParaRPr lang="en-US" dirty="0">
              <a:solidFill>
                <a:schemeClr val="bg1"/>
              </a:solidFill>
            </a:endParaRPr>
          </a:p>
        </p:txBody>
      </p:sp>
      <p:sp>
        <p:nvSpPr>
          <p:cNvPr id="4" name="Rectangle 3"/>
          <p:cNvSpPr/>
          <p:nvPr/>
        </p:nvSpPr>
        <p:spPr>
          <a:xfrm>
            <a:off x="0" y="6488668"/>
            <a:ext cx="3414396" cy="369332"/>
          </a:xfrm>
          <a:prstGeom prst="rect">
            <a:avLst/>
          </a:prstGeom>
        </p:spPr>
        <p:txBody>
          <a:bodyPr wrap="none">
            <a:spAutoFit/>
          </a:bodyPr>
          <a:lstStyle/>
          <a:p>
            <a:pPr>
              <a:defRPr/>
            </a:pPr>
            <a:r>
              <a:rPr lang="en-US" b="1" dirty="0">
                <a:solidFill>
                  <a:schemeClr val="bg1"/>
                </a:solidFill>
              </a:rPr>
              <a:t>The Edmonton Rain Barrel Project</a:t>
            </a:r>
          </a:p>
        </p:txBody>
      </p:sp>
      <p:sp>
        <p:nvSpPr>
          <p:cNvPr id="5" name="Rectangle 4"/>
          <p:cNvSpPr/>
          <p:nvPr/>
        </p:nvSpPr>
        <p:spPr>
          <a:xfrm rot="16200000">
            <a:off x="8315921" y="458747"/>
            <a:ext cx="1286827" cy="369332"/>
          </a:xfrm>
          <a:prstGeom prst="rect">
            <a:avLst/>
          </a:prstGeom>
        </p:spPr>
        <p:txBody>
          <a:bodyPr wrap="none">
            <a:spAutoFit/>
          </a:bodyPr>
          <a:lstStyle/>
          <a:p>
            <a:r>
              <a:rPr lang="en-US" dirty="0"/>
              <a:t>www.egt.ca</a:t>
            </a:r>
          </a:p>
        </p:txBody>
      </p:sp>
      <p:sp>
        <p:nvSpPr>
          <p:cNvPr id="6" name="Line Callout 1 5"/>
          <p:cNvSpPr/>
          <p:nvPr/>
        </p:nvSpPr>
        <p:spPr>
          <a:xfrm>
            <a:off x="5486400" y="3581400"/>
            <a:ext cx="914400" cy="612648"/>
          </a:xfrm>
          <a:prstGeom prst="borderCallout1">
            <a:avLst>
              <a:gd name="adj1" fmla="val 18750"/>
              <a:gd name="adj2" fmla="val -8333"/>
              <a:gd name="adj3" fmla="val 149813"/>
              <a:gd name="adj4" fmla="val -38333"/>
            </a:avLst>
          </a:prstGeom>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200 liters </a:t>
            </a:r>
          </a:p>
        </p:txBody>
      </p:sp>
      <p:sp>
        <p:nvSpPr>
          <p:cNvPr id="9" name="Line Callout 1 8"/>
          <p:cNvSpPr/>
          <p:nvPr/>
        </p:nvSpPr>
        <p:spPr>
          <a:xfrm>
            <a:off x="2133600" y="2514600"/>
            <a:ext cx="914400" cy="612648"/>
          </a:xfrm>
          <a:prstGeom prst="borderCallout1">
            <a:avLst>
              <a:gd name="adj1" fmla="val 18750"/>
              <a:gd name="adj2" fmla="val -8333"/>
              <a:gd name="adj3" fmla="val 149813"/>
              <a:gd name="adj4" fmla="val -38333"/>
            </a:avLst>
          </a:prstGeom>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1000 </a:t>
            </a:r>
            <a:r>
              <a:rPr lang="en-US" dirty="0"/>
              <a:t>liters </a:t>
            </a:r>
          </a:p>
        </p:txBody>
      </p:sp>
    </p:spTree>
    <p:extLst>
      <p:ext uri="{BB962C8B-B14F-4D97-AF65-F5344CB8AC3E}">
        <p14:creationId xmlns:p14="http://schemas.microsoft.com/office/powerpoint/2010/main" val="4063180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fontScale="90000"/>
          </a:bodyPr>
          <a:lstStyle/>
          <a:p>
            <a:r>
              <a:rPr lang="en-US" dirty="0" smtClean="0"/>
              <a:t>Roof Catchment w/ Above Ground Tank</a:t>
            </a:r>
            <a:endParaRPr lang="en-US" dirty="0"/>
          </a:p>
        </p:txBody>
      </p:sp>
      <p:sp>
        <p:nvSpPr>
          <p:cNvPr id="5" name="TextBox 2"/>
          <p:cNvSpPr txBox="1">
            <a:spLocks noChangeArrowheads="1"/>
          </p:cNvSpPr>
          <p:nvPr/>
        </p:nvSpPr>
        <p:spPr bwMode="auto">
          <a:xfrm>
            <a:off x="6291263" y="0"/>
            <a:ext cx="285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www.harvestingwater.com</a:t>
            </a:r>
          </a:p>
        </p:txBody>
      </p:sp>
      <p:pic>
        <p:nvPicPr>
          <p:cNvPr id="6" name="Picture 2" descr="C:\Users\caleb\Desktop\ciste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782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 West Texas</a:t>
            </a:r>
            <a:endParaRPr lang="en-US" dirty="0"/>
          </a:p>
        </p:txBody>
      </p:sp>
      <p:sp>
        <p:nvSpPr>
          <p:cNvPr id="3" name="Content Placeholder 2"/>
          <p:cNvSpPr>
            <a:spLocks noGrp="1"/>
          </p:cNvSpPr>
          <p:nvPr>
            <p:ph idx="1"/>
          </p:nvPr>
        </p:nvSpPr>
        <p:spPr>
          <a:xfrm>
            <a:off x="228600" y="914400"/>
            <a:ext cx="5486400" cy="5715000"/>
          </a:xfrm>
        </p:spPr>
        <p:txBody>
          <a:bodyPr>
            <a:normAutofit fontScale="92500" lnSpcReduction="20000"/>
          </a:bodyPr>
          <a:lstStyle/>
          <a:p>
            <a:r>
              <a:rPr lang="en-US" dirty="0" smtClean="0"/>
              <a:t>West TX – 2003</a:t>
            </a:r>
          </a:p>
          <a:p>
            <a:pPr lvl="1"/>
            <a:r>
              <a:rPr lang="en-US" dirty="0"/>
              <a:t>Metal roofing and gutter system</a:t>
            </a:r>
          </a:p>
          <a:p>
            <a:pPr lvl="2"/>
            <a:r>
              <a:rPr lang="en-US" dirty="0" smtClean="0"/>
              <a:t>5,900 ft</a:t>
            </a:r>
            <a:r>
              <a:rPr lang="en-US" baseline="30000" dirty="0" smtClean="0"/>
              <a:t>2</a:t>
            </a:r>
            <a:r>
              <a:rPr lang="en-US" dirty="0" smtClean="0"/>
              <a:t> </a:t>
            </a:r>
            <a:r>
              <a:rPr lang="en-US" dirty="0"/>
              <a:t>(</a:t>
            </a:r>
            <a:r>
              <a:rPr lang="en-US" dirty="0" smtClean="0"/>
              <a:t>548 m</a:t>
            </a:r>
            <a:r>
              <a:rPr lang="en-US" baseline="30000" dirty="0" smtClean="0"/>
              <a:t>2</a:t>
            </a:r>
            <a:r>
              <a:rPr lang="en-US" dirty="0" smtClean="0"/>
              <a:t>) </a:t>
            </a:r>
            <a:r>
              <a:rPr lang="en-US" dirty="0"/>
              <a:t>roof area</a:t>
            </a:r>
          </a:p>
          <a:p>
            <a:pPr lvl="1"/>
            <a:r>
              <a:rPr lang="en-US" dirty="0" smtClean="0"/>
              <a:t>(5) </a:t>
            </a:r>
            <a:r>
              <a:rPr lang="en-US" dirty="0"/>
              <a:t>3,000 gallon </a:t>
            </a:r>
            <a:r>
              <a:rPr lang="en-US" dirty="0" smtClean="0"/>
              <a:t>tanks</a:t>
            </a:r>
            <a:endParaRPr lang="en-US" dirty="0"/>
          </a:p>
          <a:p>
            <a:pPr lvl="1"/>
            <a:r>
              <a:rPr lang="en-US" dirty="0" smtClean="0"/>
              <a:t>(5) </a:t>
            </a:r>
            <a:r>
              <a:rPr lang="en-US" dirty="0"/>
              <a:t>1.6 </a:t>
            </a:r>
            <a:r>
              <a:rPr lang="en-US" dirty="0" err="1" smtClean="0"/>
              <a:t>gpm</a:t>
            </a:r>
            <a:r>
              <a:rPr lang="en-US" dirty="0" smtClean="0"/>
              <a:t> faucets</a:t>
            </a:r>
            <a:endParaRPr lang="en-US" dirty="0"/>
          </a:p>
          <a:p>
            <a:pPr lvl="1"/>
            <a:r>
              <a:rPr lang="en-US" dirty="0" smtClean="0"/>
              <a:t>(2) low-flow shower </a:t>
            </a:r>
            <a:r>
              <a:rPr lang="en-US" dirty="0"/>
              <a:t>heads</a:t>
            </a:r>
          </a:p>
          <a:p>
            <a:pPr lvl="1"/>
            <a:r>
              <a:rPr lang="en-US" dirty="0" smtClean="0"/>
              <a:t>(2) 1.6 gallon/flush toilets</a:t>
            </a:r>
            <a:endParaRPr lang="en-US" dirty="0"/>
          </a:p>
          <a:p>
            <a:pPr lvl="1"/>
            <a:r>
              <a:rPr lang="en-US" dirty="0" smtClean="0"/>
              <a:t>(1) high </a:t>
            </a:r>
            <a:r>
              <a:rPr lang="en-US" dirty="0"/>
              <a:t>efficiency </a:t>
            </a:r>
            <a:r>
              <a:rPr lang="en-US" dirty="0" smtClean="0"/>
              <a:t>clothes washer</a:t>
            </a:r>
            <a:endParaRPr lang="en-US" dirty="0"/>
          </a:p>
          <a:p>
            <a:pPr lvl="1"/>
            <a:r>
              <a:rPr lang="en-US" dirty="0" smtClean="0"/>
              <a:t>(1) ½ </a:t>
            </a:r>
            <a:r>
              <a:rPr lang="en-US" dirty="0"/>
              <a:t>HP pump</a:t>
            </a:r>
          </a:p>
          <a:p>
            <a:pPr lvl="1"/>
            <a:r>
              <a:rPr lang="en-US" dirty="0" smtClean="0"/>
              <a:t>(1) 40 </a:t>
            </a:r>
            <a:r>
              <a:rPr lang="en-US" dirty="0"/>
              <a:t>gallon </a:t>
            </a:r>
            <a:r>
              <a:rPr lang="en-US" dirty="0" smtClean="0"/>
              <a:t>pressure </a:t>
            </a:r>
            <a:r>
              <a:rPr lang="en-US" dirty="0"/>
              <a:t>tank</a:t>
            </a:r>
          </a:p>
          <a:p>
            <a:pPr lvl="1"/>
            <a:r>
              <a:rPr lang="en-US" dirty="0" smtClean="0"/>
              <a:t>(3</a:t>
            </a:r>
            <a:r>
              <a:rPr lang="en-US" dirty="0"/>
              <a:t>) </a:t>
            </a:r>
            <a:r>
              <a:rPr lang="en-US" dirty="0" smtClean="0"/>
              <a:t>Filters </a:t>
            </a:r>
            <a:r>
              <a:rPr lang="en-US" dirty="0"/>
              <a:t>(</a:t>
            </a:r>
            <a:r>
              <a:rPr lang="en-US" dirty="0" smtClean="0"/>
              <a:t>0.80, 0.5 &amp; 20 micron) </a:t>
            </a:r>
            <a:endParaRPr lang="en-US" dirty="0"/>
          </a:p>
          <a:p>
            <a:pPr lvl="1"/>
            <a:r>
              <a:rPr lang="en-US" dirty="0" smtClean="0"/>
              <a:t>(1) Trojan </a:t>
            </a:r>
            <a:r>
              <a:rPr lang="en-US" dirty="0"/>
              <a:t>Max Model </a:t>
            </a:r>
            <a:r>
              <a:rPr lang="en-US" dirty="0" smtClean="0"/>
              <a:t>C UV lamp</a:t>
            </a:r>
          </a:p>
          <a:p>
            <a:pPr lvl="2"/>
            <a:r>
              <a:rPr lang="en-US" dirty="0" smtClean="0"/>
              <a:t>$6,500, not </a:t>
            </a:r>
            <a:r>
              <a:rPr lang="en-US" dirty="0"/>
              <a:t>including gutters or labor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764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2672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902617" y="0"/>
            <a:ext cx="2241383" cy="369332"/>
          </a:xfrm>
          <a:prstGeom prst="rect">
            <a:avLst/>
          </a:prstGeom>
        </p:spPr>
        <p:txBody>
          <a:bodyPr wrap="none">
            <a:spAutoFit/>
          </a:bodyPr>
          <a:lstStyle/>
          <a:p>
            <a:r>
              <a:rPr lang="en-US" dirty="0"/>
              <a:t>www.harvesth2o.com</a:t>
            </a:r>
          </a:p>
        </p:txBody>
      </p:sp>
    </p:spTree>
    <p:extLst>
      <p:ext uri="{BB962C8B-B14F-4D97-AF65-F5344CB8AC3E}">
        <p14:creationId xmlns:p14="http://schemas.microsoft.com/office/powerpoint/2010/main" val="2852984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 West </a:t>
            </a:r>
            <a:r>
              <a:rPr lang="en-US" dirty="0" smtClean="0"/>
              <a:t>Texas (Supply)</a:t>
            </a:r>
            <a:endParaRPr lang="en-US" dirty="0"/>
          </a:p>
        </p:txBody>
      </p:sp>
      <p:sp>
        <p:nvSpPr>
          <p:cNvPr id="3" name="Content Placeholder 2"/>
          <p:cNvSpPr>
            <a:spLocks noGrp="1"/>
          </p:cNvSpPr>
          <p:nvPr>
            <p:ph idx="1"/>
          </p:nvPr>
        </p:nvSpPr>
        <p:spPr>
          <a:xfrm>
            <a:off x="457200" y="990600"/>
            <a:ext cx="8382000" cy="5135563"/>
          </a:xfrm>
        </p:spPr>
        <p:txBody>
          <a:bodyPr>
            <a:normAutofit/>
          </a:bodyPr>
          <a:lstStyle/>
          <a:p>
            <a:r>
              <a:rPr lang="en-US" dirty="0" smtClean="0"/>
              <a:t>West TX Rainfall</a:t>
            </a:r>
          </a:p>
          <a:p>
            <a:pPr lvl="1"/>
            <a:r>
              <a:rPr lang="en-US" dirty="0" smtClean="0"/>
              <a:t>Averages 22 inches / year     (55 cm/y = 0.55 m/y)</a:t>
            </a:r>
          </a:p>
          <a:p>
            <a:pPr lvl="1"/>
            <a:r>
              <a:rPr lang="en-US" dirty="0" smtClean="0"/>
              <a:t>Assuming system captures 80 % of water</a:t>
            </a:r>
          </a:p>
          <a:p>
            <a:pPr lvl="1"/>
            <a:r>
              <a:rPr lang="en-US" dirty="0" smtClean="0"/>
              <a:t>S = 0.80 R A</a:t>
            </a:r>
          </a:p>
          <a:p>
            <a:pPr lvl="2"/>
            <a:r>
              <a:rPr lang="en-US" dirty="0" smtClean="0">
                <a:solidFill>
                  <a:srgbClr val="FF0000"/>
                </a:solidFill>
              </a:rPr>
              <a:t>S = </a:t>
            </a:r>
            <a:r>
              <a:rPr lang="en-US" dirty="0">
                <a:solidFill>
                  <a:srgbClr val="FF0000"/>
                </a:solidFill>
              </a:rPr>
              <a:t> Water Supply, m</a:t>
            </a:r>
            <a:r>
              <a:rPr lang="en-US" baseline="30000" dirty="0">
                <a:solidFill>
                  <a:srgbClr val="FF0000"/>
                </a:solidFill>
              </a:rPr>
              <a:t>3</a:t>
            </a:r>
            <a:r>
              <a:rPr lang="en-US" dirty="0">
                <a:solidFill>
                  <a:srgbClr val="FF0000"/>
                </a:solidFill>
              </a:rPr>
              <a:t>/y </a:t>
            </a:r>
            <a:endParaRPr lang="en-US" dirty="0" smtClean="0">
              <a:solidFill>
                <a:srgbClr val="FF0000"/>
              </a:solidFill>
            </a:endParaRPr>
          </a:p>
          <a:p>
            <a:pPr lvl="2"/>
            <a:r>
              <a:rPr lang="en-US" dirty="0" smtClean="0">
                <a:solidFill>
                  <a:srgbClr val="FF0000"/>
                </a:solidFill>
              </a:rPr>
              <a:t>R = </a:t>
            </a:r>
            <a:r>
              <a:rPr lang="en-US" dirty="0">
                <a:solidFill>
                  <a:srgbClr val="FF0000"/>
                </a:solidFill>
              </a:rPr>
              <a:t> Rainfall, </a:t>
            </a:r>
            <a:r>
              <a:rPr lang="en-US" dirty="0" smtClean="0">
                <a:solidFill>
                  <a:srgbClr val="FF0000"/>
                </a:solidFill>
              </a:rPr>
              <a:t>m/y</a:t>
            </a:r>
            <a:endParaRPr lang="en-US" dirty="0" smtClean="0">
              <a:solidFill>
                <a:srgbClr val="FF0000"/>
              </a:solidFill>
            </a:endParaRPr>
          </a:p>
          <a:p>
            <a:pPr lvl="2"/>
            <a:r>
              <a:rPr lang="en-US" dirty="0" smtClean="0">
                <a:solidFill>
                  <a:srgbClr val="FF0000"/>
                </a:solidFill>
              </a:rPr>
              <a:t>A = </a:t>
            </a:r>
            <a:r>
              <a:rPr lang="en-US" dirty="0">
                <a:solidFill>
                  <a:srgbClr val="FF0000"/>
                </a:solidFill>
              </a:rPr>
              <a:t> Collection Area, </a:t>
            </a:r>
            <a:r>
              <a:rPr lang="en-US" dirty="0" smtClean="0">
                <a:solidFill>
                  <a:srgbClr val="FF0000"/>
                </a:solidFill>
              </a:rPr>
              <a:t>m</a:t>
            </a:r>
            <a:r>
              <a:rPr lang="en-US" baseline="30000" dirty="0" smtClean="0">
                <a:solidFill>
                  <a:srgbClr val="FF0000"/>
                </a:solidFill>
              </a:rPr>
              <a:t>2</a:t>
            </a:r>
            <a:endParaRPr lang="en-US" baseline="30000" dirty="0" smtClean="0">
              <a:solidFill>
                <a:srgbClr val="FF0000"/>
              </a:solidFill>
            </a:endParaRPr>
          </a:p>
          <a:p>
            <a:pPr lvl="1"/>
            <a:endParaRPr lang="en-US" dirty="0" smtClean="0">
              <a:solidFill>
                <a:srgbClr val="FF0000"/>
              </a:solidFill>
            </a:endParaRPr>
          </a:p>
          <a:p>
            <a:pPr lvl="1"/>
            <a:r>
              <a:rPr lang="en-US" dirty="0" smtClean="0">
                <a:solidFill>
                  <a:srgbClr val="FF0000"/>
                </a:solidFill>
              </a:rPr>
              <a:t>S = </a:t>
            </a: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1253887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Case Study – West </a:t>
            </a:r>
            <a:r>
              <a:rPr lang="en-US" dirty="0" smtClean="0"/>
              <a:t>Texas (Demand)</a:t>
            </a:r>
            <a:endParaRPr lang="en-US" dirty="0"/>
          </a:p>
        </p:txBody>
      </p:sp>
      <p:sp>
        <p:nvSpPr>
          <p:cNvPr id="3" name="Content Placeholder 2"/>
          <p:cNvSpPr>
            <a:spLocks noGrp="1"/>
          </p:cNvSpPr>
          <p:nvPr>
            <p:ph idx="1"/>
          </p:nvPr>
        </p:nvSpPr>
        <p:spPr>
          <a:xfrm>
            <a:off x="304800" y="990600"/>
            <a:ext cx="8686800" cy="5257800"/>
          </a:xfrm>
        </p:spPr>
        <p:txBody>
          <a:bodyPr>
            <a:normAutofit fontScale="92500" lnSpcReduction="20000"/>
          </a:bodyPr>
          <a:lstStyle/>
          <a:p>
            <a:r>
              <a:rPr lang="en-US" dirty="0" smtClean="0"/>
              <a:t>Water Consumption</a:t>
            </a:r>
          </a:p>
          <a:p>
            <a:pPr lvl="1"/>
            <a:r>
              <a:rPr lang="en-US" dirty="0" smtClean="0"/>
              <a:t>Typical American</a:t>
            </a:r>
          </a:p>
          <a:p>
            <a:pPr lvl="2"/>
            <a:r>
              <a:rPr lang="en-US" dirty="0" smtClean="0"/>
              <a:t>85 </a:t>
            </a:r>
            <a:r>
              <a:rPr lang="en-US" dirty="0" err="1" smtClean="0"/>
              <a:t>gpd</a:t>
            </a:r>
            <a:r>
              <a:rPr lang="en-US" dirty="0" smtClean="0"/>
              <a:t>      (318 l/d)</a:t>
            </a:r>
          </a:p>
          <a:p>
            <a:pPr lvl="1"/>
            <a:r>
              <a:rPr lang="en-US" dirty="0" smtClean="0"/>
              <a:t>West TX Case Study</a:t>
            </a:r>
          </a:p>
          <a:p>
            <a:pPr lvl="2"/>
            <a:r>
              <a:rPr lang="en-US" dirty="0" smtClean="0">
                <a:solidFill>
                  <a:srgbClr val="FF0000"/>
                </a:solidFill>
              </a:rPr>
              <a:t> </a:t>
            </a:r>
            <a:endParaRPr lang="en-US" dirty="0" smtClean="0">
              <a:solidFill>
                <a:srgbClr val="FF0000"/>
              </a:solidFill>
            </a:endParaRPr>
          </a:p>
          <a:p>
            <a:pPr marL="342900" lvl="1" indent="-342900">
              <a:buFont typeface="Arial" pitchFamily="34" charset="0"/>
              <a:buChar char="•"/>
            </a:pPr>
            <a:r>
              <a:rPr lang="en-US" dirty="0"/>
              <a:t>Two </a:t>
            </a:r>
            <a:r>
              <a:rPr lang="en-US" dirty="0" smtClean="0"/>
              <a:t>People - West </a:t>
            </a:r>
            <a:r>
              <a:rPr lang="en-US" dirty="0"/>
              <a:t>TX Case </a:t>
            </a:r>
            <a:r>
              <a:rPr lang="en-US" dirty="0" smtClean="0"/>
              <a:t>Study</a:t>
            </a:r>
          </a:p>
          <a:p>
            <a:pPr lvl="1"/>
            <a:r>
              <a:rPr lang="en-US" dirty="0" smtClean="0">
                <a:solidFill>
                  <a:srgbClr val="FF0000"/>
                </a:solidFill>
              </a:rPr>
              <a:t>D = </a:t>
            </a:r>
            <a:r>
              <a:rPr lang="en-US" dirty="0" smtClean="0">
                <a:solidFill>
                  <a:srgbClr val="FF0000"/>
                </a:solidFill>
              </a:rPr>
              <a:t> </a:t>
            </a:r>
            <a:endParaRPr lang="en-US" dirty="0" smtClean="0">
              <a:solidFill>
                <a:srgbClr val="FF0000"/>
              </a:solidFill>
              <a:sym typeface="Symbol"/>
            </a:endParaRPr>
          </a:p>
          <a:p>
            <a:endParaRPr lang="en-US" dirty="0" smtClean="0">
              <a:sym typeface="Symbol"/>
            </a:endParaRPr>
          </a:p>
          <a:p>
            <a:r>
              <a:rPr lang="en-US" dirty="0" smtClean="0">
                <a:sym typeface="Symbol"/>
              </a:rPr>
              <a:t>Supply versus Demand</a:t>
            </a:r>
          </a:p>
          <a:p>
            <a:pPr lvl="1"/>
            <a:r>
              <a:rPr lang="en-US" dirty="0" smtClean="0">
                <a:solidFill>
                  <a:srgbClr val="FF0000"/>
                </a:solidFill>
                <a:sym typeface="Symbol"/>
              </a:rPr>
              <a:t> </a:t>
            </a:r>
            <a:endParaRPr lang="en-US" dirty="0" smtClean="0">
              <a:solidFill>
                <a:srgbClr val="FF0000"/>
              </a:solidFill>
              <a:sym typeface="Symbol"/>
            </a:endParaRPr>
          </a:p>
          <a:p>
            <a:pPr lvl="1"/>
            <a:r>
              <a:rPr lang="en-US" dirty="0" smtClean="0">
                <a:sym typeface="Symbol"/>
              </a:rPr>
              <a:t>How little rainfall can they get by with?</a:t>
            </a:r>
          </a:p>
          <a:p>
            <a:pPr lvl="2"/>
            <a:r>
              <a:rPr lang="en-US" dirty="0" smtClean="0">
                <a:solidFill>
                  <a:srgbClr val="FF0000"/>
                </a:solidFill>
                <a:sym typeface="Symbol"/>
              </a:rPr>
              <a:t> </a:t>
            </a:r>
            <a:endParaRPr lang="en-US" dirty="0" smtClean="0">
              <a:solidFill>
                <a:srgbClr val="FF0000"/>
              </a:solidFill>
              <a:sym typeface="Symbol"/>
            </a:endParaRPr>
          </a:p>
          <a:p>
            <a:pPr lvl="3"/>
            <a:r>
              <a:rPr lang="en-US" dirty="0" smtClean="0">
                <a:solidFill>
                  <a:srgbClr val="FF0000"/>
                </a:solidFill>
                <a:sym typeface="Symbol"/>
              </a:rPr>
              <a:t> </a:t>
            </a:r>
            <a:endParaRPr lang="en-US" dirty="0">
              <a:solidFill>
                <a:srgbClr val="FF0000"/>
              </a:solidFill>
            </a:endParaRPr>
          </a:p>
          <a:p>
            <a:pPr lvl="1"/>
            <a:endParaRPr lang="en-US" dirty="0" smtClean="0"/>
          </a:p>
          <a:p>
            <a:pPr lvl="2"/>
            <a:endParaRPr lang="en-US" dirty="0"/>
          </a:p>
        </p:txBody>
      </p:sp>
      <p:sp>
        <p:nvSpPr>
          <p:cNvPr id="4" name="Rectangle 3"/>
          <p:cNvSpPr/>
          <p:nvPr/>
        </p:nvSpPr>
        <p:spPr>
          <a:xfrm>
            <a:off x="6902617" y="0"/>
            <a:ext cx="2241383" cy="369332"/>
          </a:xfrm>
          <a:prstGeom prst="rect">
            <a:avLst/>
          </a:prstGeom>
        </p:spPr>
        <p:txBody>
          <a:bodyPr wrap="none">
            <a:spAutoFit/>
          </a:bodyPr>
          <a:lstStyle/>
          <a:p>
            <a:r>
              <a:rPr lang="en-US" dirty="0"/>
              <a:t>www.harvesth2o.com</a:t>
            </a:r>
          </a:p>
        </p:txBody>
      </p:sp>
    </p:spTree>
    <p:extLst>
      <p:ext uri="{BB962C8B-B14F-4D97-AF65-F5344CB8AC3E}">
        <p14:creationId xmlns:p14="http://schemas.microsoft.com/office/powerpoint/2010/main" val="542925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Rainwater Catchment Design</a:t>
            </a:r>
            <a:endParaRPr lang="en-US" dirty="0"/>
          </a:p>
        </p:txBody>
      </p:sp>
      <p:sp>
        <p:nvSpPr>
          <p:cNvPr id="3" name="Content Placeholder 2"/>
          <p:cNvSpPr>
            <a:spLocks noGrp="1"/>
          </p:cNvSpPr>
          <p:nvPr>
            <p:ph idx="1"/>
          </p:nvPr>
        </p:nvSpPr>
        <p:spPr>
          <a:xfrm>
            <a:off x="304800" y="1600200"/>
            <a:ext cx="8229600" cy="4525963"/>
          </a:xfrm>
        </p:spPr>
        <p:txBody>
          <a:bodyPr/>
          <a:lstStyle/>
          <a:p>
            <a:r>
              <a:rPr lang="en-US" dirty="0" smtClean="0"/>
              <a:t>Demand</a:t>
            </a:r>
          </a:p>
          <a:p>
            <a:r>
              <a:rPr lang="en-US" dirty="0" smtClean="0"/>
              <a:t>Rainfall</a:t>
            </a:r>
          </a:p>
          <a:p>
            <a:r>
              <a:rPr lang="en-US" dirty="0" smtClean="0"/>
              <a:t>Supply</a:t>
            </a:r>
          </a:p>
          <a:p>
            <a:r>
              <a:rPr lang="en-US" dirty="0" smtClean="0"/>
              <a:t>Treatment</a:t>
            </a:r>
          </a:p>
          <a:p>
            <a:r>
              <a:rPr lang="en-US" dirty="0" smtClean="0"/>
              <a:t>Storage</a:t>
            </a:r>
            <a:endParaRPr lang="en-US" dirty="0"/>
          </a:p>
        </p:txBody>
      </p:sp>
      <p:pic>
        <p:nvPicPr>
          <p:cNvPr id="1027" name="Picture 3" descr="C:\Users\everett\Desktop\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524000"/>
            <a:ext cx="6175375" cy="4048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21296" y="6488668"/>
            <a:ext cx="1038746" cy="369332"/>
          </a:xfrm>
          <a:prstGeom prst="rect">
            <a:avLst/>
          </a:prstGeom>
        </p:spPr>
        <p:txBody>
          <a:bodyPr wrap="none">
            <a:spAutoFit/>
          </a:bodyPr>
          <a:lstStyle/>
          <a:p>
            <a:r>
              <a:rPr lang="en-US" dirty="0"/>
              <a:t>bicn.com</a:t>
            </a:r>
          </a:p>
        </p:txBody>
      </p:sp>
      <p:sp>
        <p:nvSpPr>
          <p:cNvPr id="5" name="Rectangle 4"/>
          <p:cNvSpPr/>
          <p:nvPr/>
        </p:nvSpPr>
        <p:spPr>
          <a:xfrm>
            <a:off x="5105400" y="5638800"/>
            <a:ext cx="1284326" cy="369332"/>
          </a:xfrm>
          <a:prstGeom prst="rect">
            <a:avLst/>
          </a:prstGeom>
        </p:spPr>
        <p:txBody>
          <a:bodyPr wrap="none">
            <a:spAutoFit/>
          </a:bodyPr>
          <a:lstStyle/>
          <a:p>
            <a:r>
              <a:rPr lang="en-US" b="1" dirty="0"/>
              <a:t>Bangladesh</a:t>
            </a:r>
          </a:p>
        </p:txBody>
      </p:sp>
    </p:spTree>
    <p:extLst>
      <p:ext uri="{BB962C8B-B14F-4D97-AF65-F5344CB8AC3E}">
        <p14:creationId xmlns:p14="http://schemas.microsoft.com/office/powerpoint/2010/main" val="2081279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D</a:t>
            </a:r>
            <a:endParaRPr lang="en-US" dirty="0"/>
          </a:p>
        </p:txBody>
      </p:sp>
      <p:sp>
        <p:nvSpPr>
          <p:cNvPr id="3" name="Content Placeholder 2"/>
          <p:cNvSpPr>
            <a:spLocks noGrp="1"/>
          </p:cNvSpPr>
          <p:nvPr>
            <p:ph idx="1"/>
          </p:nvPr>
        </p:nvSpPr>
        <p:spPr/>
        <p:txBody>
          <a:bodyPr>
            <a:normAutofit fontScale="92500"/>
          </a:bodyPr>
          <a:lstStyle/>
          <a:p>
            <a:r>
              <a:rPr lang="en-US" dirty="0" smtClean="0"/>
              <a:t>People</a:t>
            </a:r>
          </a:p>
          <a:p>
            <a:pPr lvl="1"/>
            <a:r>
              <a:rPr lang="en-US" dirty="0" smtClean="0">
                <a:solidFill>
                  <a:srgbClr val="FF0000"/>
                </a:solidFill>
              </a:rPr>
              <a:t> </a:t>
            </a:r>
            <a:endParaRPr lang="en-US" dirty="0">
              <a:solidFill>
                <a:srgbClr val="FF0000"/>
              </a:solidFill>
            </a:endParaRPr>
          </a:p>
          <a:p>
            <a:pPr lvl="1"/>
            <a:r>
              <a:rPr lang="en-US" dirty="0" smtClean="0">
                <a:solidFill>
                  <a:srgbClr val="FF0000"/>
                </a:solidFill>
              </a:rPr>
              <a:t> </a:t>
            </a:r>
            <a:endParaRPr lang="en-US" dirty="0" smtClean="0">
              <a:solidFill>
                <a:srgbClr val="FF0000"/>
              </a:solidFill>
            </a:endParaRPr>
          </a:p>
          <a:p>
            <a:pPr lvl="1"/>
            <a:r>
              <a:rPr lang="en-US" dirty="0" smtClean="0">
                <a:solidFill>
                  <a:srgbClr val="FF0000"/>
                </a:solidFill>
              </a:rPr>
              <a:t> </a:t>
            </a:r>
            <a:endParaRPr lang="en-US" dirty="0" smtClean="0">
              <a:solidFill>
                <a:srgbClr val="FF0000"/>
              </a:solidFill>
            </a:endParaRPr>
          </a:p>
          <a:p>
            <a:r>
              <a:rPr lang="en-US" dirty="0" smtClean="0"/>
              <a:t>Other Demands</a:t>
            </a:r>
          </a:p>
          <a:p>
            <a:pPr lvl="1"/>
            <a:r>
              <a:rPr lang="en-US" dirty="0" smtClean="0">
                <a:solidFill>
                  <a:srgbClr val="FF0000"/>
                </a:solidFill>
              </a:rPr>
              <a:t> </a:t>
            </a:r>
            <a:endParaRPr lang="en-US" dirty="0" smtClean="0">
              <a:solidFill>
                <a:srgbClr val="FF0000"/>
              </a:solidFill>
            </a:endParaRPr>
          </a:p>
          <a:p>
            <a:pPr lvl="1"/>
            <a:r>
              <a:rPr lang="en-US" dirty="0" smtClean="0">
                <a:solidFill>
                  <a:srgbClr val="FF0000"/>
                </a:solidFill>
              </a:rPr>
              <a:t> </a:t>
            </a:r>
            <a:endParaRPr lang="en-US" dirty="0" smtClean="0">
              <a:solidFill>
                <a:srgbClr val="FF0000"/>
              </a:solidFill>
            </a:endParaRPr>
          </a:p>
          <a:p>
            <a:r>
              <a:rPr lang="en-US" dirty="0" smtClean="0"/>
              <a:t>Glassboro Example: 3 people using 6 ft</a:t>
            </a:r>
            <a:r>
              <a:rPr lang="en-US" baseline="30000" dirty="0" smtClean="0"/>
              <a:t>3</a:t>
            </a:r>
            <a:r>
              <a:rPr lang="en-US" dirty="0" smtClean="0"/>
              <a:t>/person/day, w/ 1 person off-site half the year</a:t>
            </a:r>
          </a:p>
          <a:p>
            <a:pPr lvl="1"/>
            <a:r>
              <a:rPr lang="en-US" dirty="0" smtClean="0">
                <a:solidFill>
                  <a:srgbClr val="FF0000"/>
                </a:solidFill>
              </a:rPr>
              <a:t>D = </a:t>
            </a:r>
            <a:r>
              <a:rPr lang="en-US" dirty="0" smtClean="0">
                <a:solidFill>
                  <a:srgbClr val="FF0000"/>
                </a:solidFill>
              </a:rPr>
              <a:t> </a:t>
            </a:r>
            <a:endParaRPr lang="en-US" dirty="0"/>
          </a:p>
        </p:txBody>
      </p:sp>
      <p:sp>
        <p:nvSpPr>
          <p:cNvPr id="4" name="TextBox 3"/>
          <p:cNvSpPr txBox="1"/>
          <p:nvPr/>
        </p:nvSpPr>
        <p:spPr>
          <a:xfrm>
            <a:off x="0" y="6564639"/>
            <a:ext cx="9144000" cy="307777"/>
          </a:xfrm>
          <a:prstGeom prst="rect">
            <a:avLst/>
          </a:prstGeom>
          <a:noFill/>
        </p:spPr>
        <p:txBody>
          <a:bodyPr wrap="square" rtlCol="0">
            <a:spAutoFit/>
          </a:bodyPr>
          <a:lstStyle/>
          <a:p>
            <a:pPr algn="ctr"/>
            <a:r>
              <a:rPr lang="en-US" sz="1400" dirty="0" smtClean="0"/>
              <a:t>Gould &amp; </a:t>
            </a:r>
            <a:r>
              <a:rPr lang="en-US" sz="1400" dirty="0" err="1" smtClean="0"/>
              <a:t>Nissen</a:t>
            </a:r>
            <a:r>
              <a:rPr lang="en-US" sz="1400" dirty="0" smtClean="0"/>
              <a:t>-Petersen 1999 “Rainwater Catchment Systems for Domestic Supply” Intermediate Technology Publications</a:t>
            </a:r>
            <a:endParaRPr lang="en-US" sz="1400" dirty="0"/>
          </a:p>
        </p:txBody>
      </p:sp>
    </p:spTree>
    <p:extLst>
      <p:ext uri="{BB962C8B-B14F-4D97-AF65-F5344CB8AC3E}">
        <p14:creationId xmlns:p14="http://schemas.microsoft.com/office/powerpoint/2010/main" val="927504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Everett\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93578"/>
            <a:ext cx="4943475" cy="24876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Rainfall</a:t>
            </a:r>
            <a:endParaRPr lang="en-US" dirty="0"/>
          </a:p>
        </p:txBody>
      </p:sp>
      <p:sp>
        <p:nvSpPr>
          <p:cNvPr id="3" name="Content Placeholder 2"/>
          <p:cNvSpPr>
            <a:spLocks noGrp="1"/>
          </p:cNvSpPr>
          <p:nvPr>
            <p:ph idx="1"/>
          </p:nvPr>
        </p:nvSpPr>
        <p:spPr>
          <a:xfrm>
            <a:off x="304800" y="838200"/>
            <a:ext cx="7391400" cy="5287963"/>
          </a:xfrm>
        </p:spPr>
        <p:txBody>
          <a:bodyPr>
            <a:normAutofit/>
          </a:bodyPr>
          <a:lstStyle/>
          <a:p>
            <a:r>
              <a:rPr lang="en-US" dirty="0" smtClean="0"/>
              <a:t>Rainfall data</a:t>
            </a:r>
          </a:p>
          <a:p>
            <a:pPr lvl="1"/>
            <a:r>
              <a:rPr lang="en-US" dirty="0" smtClean="0"/>
              <a:t>Readily available on-line, e.g., NOAA</a:t>
            </a:r>
          </a:p>
          <a:p>
            <a:r>
              <a:rPr lang="en-US" dirty="0" smtClean="0"/>
              <a:t>Glassboro Example</a:t>
            </a:r>
          </a:p>
          <a:p>
            <a:pPr lvl="1"/>
            <a:r>
              <a:rPr lang="en-US" dirty="0" smtClean="0"/>
              <a:t>Glassboro, NJ, Monthly, 1963 to 1997 </a:t>
            </a:r>
          </a:p>
          <a:p>
            <a:pPr lvl="2"/>
            <a:r>
              <a:rPr lang="en-US" dirty="0" smtClean="0"/>
              <a:t>(26 years w/ complete data)</a:t>
            </a:r>
          </a:p>
          <a:p>
            <a:pPr lvl="2"/>
            <a:r>
              <a:rPr lang="en-US" dirty="0"/>
              <a:t>NOAA - National Oceanic &amp; Atmospheric </a:t>
            </a:r>
            <a:r>
              <a:rPr lang="en-US" dirty="0" smtClean="0"/>
              <a:t>Admin</a:t>
            </a:r>
            <a:endParaRPr lang="en-US" dirty="0"/>
          </a:p>
          <a:p>
            <a:pPr lvl="2"/>
            <a:r>
              <a:rPr lang="en-US" dirty="0" smtClean="0"/>
              <a:t>Mean Annual Rainfall = 44.5 inches</a:t>
            </a:r>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67831622"/>
              </p:ext>
            </p:extLst>
          </p:nvPr>
        </p:nvGraphicFramePr>
        <p:xfrm>
          <a:off x="7696200" y="9922"/>
          <a:ext cx="1447800" cy="6848077"/>
        </p:xfrm>
        <a:graphic>
          <a:graphicData uri="http://schemas.openxmlformats.org/drawingml/2006/table">
            <a:tbl>
              <a:tblPr>
                <a:tableStyleId>{5C22544A-7EE6-4342-B048-85BDC9FD1C3A}</a:tableStyleId>
              </a:tblPr>
              <a:tblGrid>
                <a:gridCol w="723900"/>
                <a:gridCol w="723900"/>
              </a:tblGrid>
              <a:tr h="334962">
                <a:tc>
                  <a:txBody>
                    <a:bodyPr/>
                    <a:lstStyle/>
                    <a:p>
                      <a:pPr algn="ctr" fontAlgn="b"/>
                      <a:r>
                        <a:rPr lang="en-US" sz="900" b="1" u="none" strike="noStrike" dirty="0">
                          <a:effectLst/>
                          <a:latin typeface="+mn-lt"/>
                        </a:rPr>
                        <a:t>Year</a:t>
                      </a:r>
                      <a:endParaRPr lang="en-US" sz="900" b="1" i="0" u="none" strike="noStrike" dirty="0">
                        <a:solidFill>
                          <a:srgbClr val="000000"/>
                        </a:solidFill>
                        <a:effectLst/>
                        <a:latin typeface="+mn-lt"/>
                      </a:endParaRPr>
                    </a:p>
                  </a:txBody>
                  <a:tcPr marL="4920" marR="4920" marT="4920" marB="0" anchor="b"/>
                </a:tc>
                <a:tc>
                  <a:txBody>
                    <a:bodyPr/>
                    <a:lstStyle/>
                    <a:p>
                      <a:pPr algn="ctr" fontAlgn="b"/>
                      <a:r>
                        <a:rPr lang="en-US" sz="900" b="1" u="none" strike="noStrike" dirty="0">
                          <a:effectLst/>
                          <a:latin typeface="+mn-lt"/>
                        </a:rPr>
                        <a:t>Rainfall (inches)</a:t>
                      </a:r>
                      <a:endParaRPr lang="en-US" sz="900" b="1" i="0" u="none" strike="noStrike" dirty="0">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1963</a:t>
                      </a:r>
                      <a:endParaRPr lang="en-US" sz="900" b="0" i="0" u="none" strike="noStrike">
                        <a:solidFill>
                          <a:srgbClr val="000000"/>
                        </a:solidFill>
                        <a:effectLst/>
                        <a:latin typeface="+mn-lt"/>
                      </a:endParaRPr>
                    </a:p>
                  </a:txBody>
                  <a:tcPr marL="4920" marR="4920" marT="4920" marB="0" anchor="b"/>
                </a:tc>
                <a:tc>
                  <a:txBody>
                    <a:bodyPr/>
                    <a:lstStyle/>
                    <a:p>
                      <a:pPr algn="ctr" fontAlgn="b"/>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1964</a:t>
                      </a:r>
                      <a:endParaRPr lang="en-US" sz="900" b="0" i="0" u="none" strike="noStrike">
                        <a:solidFill>
                          <a:srgbClr val="000000"/>
                        </a:solidFill>
                        <a:effectLst/>
                        <a:latin typeface="+mn-lt"/>
                      </a:endParaRPr>
                    </a:p>
                  </a:txBody>
                  <a:tcPr marL="4920" marR="4920" marT="4920" marB="0" anchor="b"/>
                </a:tc>
                <a:tc>
                  <a:txBody>
                    <a:bodyPr/>
                    <a:lstStyle/>
                    <a:p>
                      <a:pPr algn="ctr" fontAlgn="b"/>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1965</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29.25</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1966</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36.64</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1967</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52.54</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1968</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31.06</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1969</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44.98</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1970</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40.72</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1971</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54.24</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1972</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55.68</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1973</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46.8</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1974</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41.51</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1975</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63.41</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1976</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36.91</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1977</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43.88</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1978</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39.54</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1979</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54.16</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1980</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33.06</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1981</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43.24</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1982</a:t>
                      </a:r>
                      <a:endParaRPr lang="en-US" sz="900" b="0" i="0" u="none" strike="noStrike">
                        <a:solidFill>
                          <a:srgbClr val="000000"/>
                        </a:solidFill>
                        <a:effectLst/>
                        <a:latin typeface="+mn-lt"/>
                      </a:endParaRPr>
                    </a:p>
                  </a:txBody>
                  <a:tcPr marL="4920" marR="4920" marT="4920" marB="0" anchor="b"/>
                </a:tc>
                <a:tc>
                  <a:txBody>
                    <a:bodyPr/>
                    <a:lstStyle/>
                    <a:p>
                      <a:pPr algn="ctr" fontAlgn="b"/>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1983</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55.45</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1984</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47.35</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1985</a:t>
                      </a:r>
                      <a:endParaRPr lang="en-US" sz="900" b="0" i="0" u="none" strike="noStrike">
                        <a:solidFill>
                          <a:srgbClr val="000000"/>
                        </a:solidFill>
                        <a:effectLst/>
                        <a:latin typeface="+mn-lt"/>
                      </a:endParaRPr>
                    </a:p>
                  </a:txBody>
                  <a:tcPr marL="4920" marR="4920" marT="4920" marB="0" anchor="b"/>
                </a:tc>
                <a:tc>
                  <a:txBody>
                    <a:bodyPr/>
                    <a:lstStyle/>
                    <a:p>
                      <a:pPr algn="ctr" fontAlgn="b"/>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1986</a:t>
                      </a:r>
                      <a:endParaRPr lang="en-US" sz="900" b="0" i="0" u="none" strike="noStrike">
                        <a:solidFill>
                          <a:srgbClr val="000000"/>
                        </a:solidFill>
                        <a:effectLst/>
                        <a:latin typeface="+mn-lt"/>
                      </a:endParaRPr>
                    </a:p>
                  </a:txBody>
                  <a:tcPr marL="4920" marR="4920" marT="4920" marB="0" anchor="b"/>
                </a:tc>
                <a:tc>
                  <a:txBody>
                    <a:bodyPr/>
                    <a:lstStyle/>
                    <a:p>
                      <a:pPr algn="ctr" fontAlgn="b"/>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1987</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dirty="0" smtClean="0">
                          <a:effectLst/>
                          <a:latin typeface="+mn-lt"/>
                        </a:rPr>
                        <a:t>41.20</a:t>
                      </a:r>
                      <a:endParaRPr lang="en-US" sz="900" b="0" i="0" u="none" strike="noStrike" dirty="0">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1988</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37.92</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1989</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56.18</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1990</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49.41</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1991</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42.27</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1992</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36.57</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1993</a:t>
                      </a:r>
                      <a:endParaRPr lang="en-US" sz="900" b="0" i="0" u="none" strike="noStrike">
                        <a:solidFill>
                          <a:srgbClr val="000000"/>
                        </a:solidFill>
                        <a:effectLst/>
                        <a:latin typeface="+mn-lt"/>
                      </a:endParaRPr>
                    </a:p>
                  </a:txBody>
                  <a:tcPr marL="4920" marR="4920" marT="4920" marB="0" anchor="b"/>
                </a:tc>
                <a:tc>
                  <a:txBody>
                    <a:bodyPr/>
                    <a:lstStyle/>
                    <a:p>
                      <a:pPr algn="ctr" fontAlgn="b"/>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1994</a:t>
                      </a:r>
                      <a:endParaRPr lang="en-US" sz="900" b="0" i="0" u="none" strike="noStrike">
                        <a:solidFill>
                          <a:srgbClr val="000000"/>
                        </a:solidFill>
                        <a:effectLst/>
                        <a:latin typeface="+mn-lt"/>
                      </a:endParaRPr>
                    </a:p>
                  </a:txBody>
                  <a:tcPr marL="4920" marR="4920" marT="4920" marB="0" anchor="b"/>
                </a:tc>
                <a:tc>
                  <a:txBody>
                    <a:bodyPr/>
                    <a:lstStyle/>
                    <a:p>
                      <a:pPr algn="ctr" fontAlgn="b"/>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1995</a:t>
                      </a:r>
                      <a:endParaRPr lang="en-US" sz="900" b="0" i="0" u="none" strike="noStrike">
                        <a:solidFill>
                          <a:srgbClr val="000000"/>
                        </a:solidFill>
                        <a:effectLst/>
                        <a:latin typeface="+mn-lt"/>
                      </a:endParaRPr>
                    </a:p>
                  </a:txBody>
                  <a:tcPr marL="4920" marR="4920" marT="4920" marB="0" anchor="b"/>
                </a:tc>
                <a:tc>
                  <a:txBody>
                    <a:bodyPr/>
                    <a:lstStyle/>
                    <a:p>
                      <a:pPr algn="ctr" fontAlgn="b"/>
                      <a:r>
                        <a:rPr lang="en-US" sz="900" u="none" strike="noStrike">
                          <a:effectLst/>
                          <a:latin typeface="+mn-lt"/>
                        </a:rPr>
                        <a:t>42.21</a:t>
                      </a:r>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1996</a:t>
                      </a:r>
                      <a:endParaRPr lang="en-US" sz="900" b="0" i="0" u="none" strike="noStrike">
                        <a:solidFill>
                          <a:srgbClr val="000000"/>
                        </a:solidFill>
                        <a:effectLst/>
                        <a:latin typeface="+mn-lt"/>
                      </a:endParaRPr>
                    </a:p>
                  </a:txBody>
                  <a:tcPr marL="4920" marR="4920" marT="4920" marB="0" anchor="b"/>
                </a:tc>
                <a:tc>
                  <a:txBody>
                    <a:bodyPr/>
                    <a:lstStyle/>
                    <a:p>
                      <a:pPr algn="ctr" fontAlgn="b"/>
                      <a:endParaRPr lang="en-US" sz="900" b="0" i="0" u="none" strike="noStrike">
                        <a:solidFill>
                          <a:srgbClr val="000000"/>
                        </a:solidFill>
                        <a:effectLst/>
                        <a:latin typeface="+mn-lt"/>
                      </a:endParaRPr>
                    </a:p>
                  </a:txBody>
                  <a:tcPr marL="4920" marR="4920" marT="4920" marB="0" anchor="b"/>
                </a:tc>
              </a:tr>
              <a:tr h="186089">
                <a:tc>
                  <a:txBody>
                    <a:bodyPr/>
                    <a:lstStyle/>
                    <a:p>
                      <a:pPr algn="ctr" fontAlgn="b"/>
                      <a:r>
                        <a:rPr lang="en-US" sz="900" u="none" strike="noStrike">
                          <a:effectLst/>
                          <a:latin typeface="+mn-lt"/>
                        </a:rPr>
                        <a:t>1997</a:t>
                      </a:r>
                      <a:endParaRPr lang="en-US" sz="900" b="0" i="0" u="none" strike="noStrike">
                        <a:solidFill>
                          <a:srgbClr val="000000"/>
                        </a:solidFill>
                        <a:effectLst/>
                        <a:latin typeface="+mn-lt"/>
                      </a:endParaRPr>
                    </a:p>
                  </a:txBody>
                  <a:tcPr marL="4920" marR="4920" marT="4920" marB="0" anchor="b"/>
                </a:tc>
                <a:tc>
                  <a:txBody>
                    <a:bodyPr/>
                    <a:lstStyle/>
                    <a:p>
                      <a:pPr algn="ctr" fontAlgn="b"/>
                      <a:endParaRPr lang="en-US" sz="900" b="0" i="0" u="none" strike="noStrike" dirty="0">
                        <a:solidFill>
                          <a:srgbClr val="000000"/>
                        </a:solidFill>
                        <a:effectLst/>
                        <a:latin typeface="+mn-lt"/>
                      </a:endParaRPr>
                    </a:p>
                  </a:txBody>
                  <a:tcPr marL="4920" marR="4920" marT="4920" marB="0" anchor="b"/>
                </a:tc>
              </a:tr>
            </a:tbl>
          </a:graphicData>
        </a:graphic>
      </p:graphicFrame>
      <p:sp>
        <p:nvSpPr>
          <p:cNvPr id="6" name="Rectangle 5"/>
          <p:cNvSpPr/>
          <p:nvPr/>
        </p:nvSpPr>
        <p:spPr>
          <a:xfrm>
            <a:off x="-13252" y="0"/>
            <a:ext cx="1925399" cy="369332"/>
          </a:xfrm>
          <a:prstGeom prst="rect">
            <a:avLst/>
          </a:prstGeom>
        </p:spPr>
        <p:txBody>
          <a:bodyPr wrap="none">
            <a:spAutoFit/>
          </a:bodyPr>
          <a:lstStyle/>
          <a:p>
            <a:r>
              <a:rPr lang="en-US" dirty="0"/>
              <a:t>www.clemson.edu</a:t>
            </a:r>
          </a:p>
        </p:txBody>
      </p:sp>
    </p:spTree>
    <p:extLst>
      <p:ext uri="{BB962C8B-B14F-4D97-AF65-F5344CB8AC3E}">
        <p14:creationId xmlns:p14="http://schemas.microsoft.com/office/powerpoint/2010/main" val="791770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8021" y="5943600"/>
            <a:ext cx="9753600" cy="914400"/>
          </a:xfrm>
        </p:spPr>
        <p:txBody>
          <a:bodyPr/>
          <a:lstStyle/>
          <a:p>
            <a:r>
              <a:rPr lang="en-US" dirty="0" smtClean="0"/>
              <a:t>My Rain Garden</a:t>
            </a:r>
            <a:endParaRPr lang="en-US" dirty="0"/>
          </a:p>
        </p:txBody>
      </p:sp>
    </p:spTree>
    <p:extLst>
      <p:ext uri="{BB962C8B-B14F-4D97-AF65-F5344CB8AC3E}">
        <p14:creationId xmlns:p14="http://schemas.microsoft.com/office/powerpoint/2010/main" val="2888186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Supply Systems &amp; C</a:t>
            </a:r>
            <a:r>
              <a:rPr lang="en-US" baseline="-25000" dirty="0" smtClean="0"/>
              <a:t>r</a:t>
            </a:r>
            <a:r>
              <a:rPr lang="en-US" dirty="0" smtClean="0"/>
              <a:t> </a:t>
            </a:r>
            <a:endParaRPr lang="en-US" dirty="0"/>
          </a:p>
        </p:txBody>
      </p:sp>
      <p:sp>
        <p:nvSpPr>
          <p:cNvPr id="4" name="Content Placeholder 3"/>
          <p:cNvSpPr>
            <a:spLocks noGrp="1"/>
          </p:cNvSpPr>
          <p:nvPr>
            <p:ph idx="1"/>
          </p:nvPr>
        </p:nvSpPr>
        <p:spPr>
          <a:xfrm>
            <a:off x="457200" y="990600"/>
            <a:ext cx="8229600" cy="5334000"/>
          </a:xfrm>
        </p:spPr>
        <p:txBody>
          <a:bodyPr>
            <a:normAutofit fontScale="92500" lnSpcReduction="10000"/>
          </a:bodyPr>
          <a:lstStyle/>
          <a:p>
            <a:r>
              <a:rPr lang="en-US" dirty="0" smtClean="0"/>
              <a:t>Roof</a:t>
            </a:r>
          </a:p>
          <a:p>
            <a:r>
              <a:rPr lang="en-US" dirty="0" smtClean="0"/>
              <a:t>Ground</a:t>
            </a:r>
          </a:p>
          <a:p>
            <a:endParaRPr lang="en-US" dirty="0"/>
          </a:p>
          <a:p>
            <a:endParaRPr lang="en-US" dirty="0" smtClean="0"/>
          </a:p>
          <a:p>
            <a:endParaRPr lang="en-US" dirty="0"/>
          </a:p>
          <a:p>
            <a:endParaRPr lang="en-US" dirty="0" smtClean="0"/>
          </a:p>
          <a:p>
            <a:endParaRPr lang="en-US" dirty="0" smtClean="0"/>
          </a:p>
          <a:p>
            <a:endParaRPr lang="en-US" dirty="0"/>
          </a:p>
          <a:p>
            <a:pPr lvl="1"/>
            <a:r>
              <a:rPr lang="en-US" dirty="0"/>
              <a:t>C</a:t>
            </a:r>
            <a:r>
              <a:rPr lang="en-US" baseline="-25000" dirty="0"/>
              <a:t>r</a:t>
            </a:r>
            <a:r>
              <a:rPr lang="en-US" dirty="0"/>
              <a:t> = Runoff Coefficient</a:t>
            </a:r>
          </a:p>
          <a:p>
            <a:pPr lvl="2"/>
            <a:r>
              <a:rPr lang="en-US" dirty="0"/>
              <a:t>Fraction of rainfall that will make it to the storage </a:t>
            </a:r>
            <a:r>
              <a:rPr lang="en-US" dirty="0" smtClean="0"/>
              <a:t>unit</a:t>
            </a:r>
          </a:p>
          <a:p>
            <a:pPr lvl="2"/>
            <a:r>
              <a:rPr lang="en-US" dirty="0" smtClean="0"/>
              <a:t>Others put sheet metal and asphalt shingle &gt;0.90</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6833807"/>
              </p:ext>
            </p:extLst>
          </p:nvPr>
        </p:nvGraphicFramePr>
        <p:xfrm>
          <a:off x="2819400" y="990600"/>
          <a:ext cx="6096000" cy="39624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sz="2000" dirty="0" smtClean="0"/>
                        <a:t>Material</a:t>
                      </a:r>
                      <a:endParaRPr lang="en-US" sz="2000" dirty="0"/>
                    </a:p>
                  </a:txBody>
                  <a:tcPr/>
                </a:tc>
                <a:tc>
                  <a:txBody>
                    <a:bodyPr/>
                    <a:lstStyle/>
                    <a:p>
                      <a:pPr algn="ctr"/>
                      <a:r>
                        <a:rPr lang="en-US" sz="2000" dirty="0" smtClean="0"/>
                        <a:t>Runoff Coefficient, C</a:t>
                      </a:r>
                      <a:r>
                        <a:rPr lang="en-US" sz="2000" baseline="-25000" dirty="0" smtClean="0"/>
                        <a:t>r</a:t>
                      </a:r>
                      <a:endParaRPr lang="en-US" sz="2000" baseline="-25000" dirty="0"/>
                    </a:p>
                  </a:txBody>
                  <a:tcPr/>
                </a:tc>
              </a:tr>
              <a:tr h="370840">
                <a:tc gridSpan="2">
                  <a:txBody>
                    <a:bodyPr/>
                    <a:lstStyle/>
                    <a:p>
                      <a:pPr algn="ctr"/>
                      <a:r>
                        <a:rPr lang="en-US" sz="2000" dirty="0" smtClean="0"/>
                        <a:t>Roof System</a:t>
                      </a:r>
                    </a:p>
                  </a:txBody>
                  <a:tcPr/>
                </a:tc>
                <a:tc hMerge="1">
                  <a:txBody>
                    <a:bodyPr/>
                    <a:lstStyle/>
                    <a:p>
                      <a:pPr algn="ctr"/>
                      <a:endParaRPr lang="en-US" dirty="0"/>
                    </a:p>
                  </a:txBody>
                  <a:tcPr/>
                </a:tc>
              </a:tr>
              <a:tr h="370840">
                <a:tc>
                  <a:txBody>
                    <a:bodyPr/>
                    <a:lstStyle/>
                    <a:p>
                      <a:pPr algn="ctr"/>
                      <a:r>
                        <a:rPr lang="en-US" sz="2000" dirty="0" smtClean="0"/>
                        <a:t>Sheet Metal</a:t>
                      </a:r>
                    </a:p>
                  </a:txBody>
                  <a:tcPr/>
                </a:tc>
                <a:tc>
                  <a:txBody>
                    <a:bodyPr/>
                    <a:lstStyle/>
                    <a:p>
                      <a:pPr algn="ctr"/>
                      <a:r>
                        <a:rPr lang="en-US" sz="2000" dirty="0" smtClean="0"/>
                        <a:t>0.80-0.85</a:t>
                      </a:r>
                      <a:endParaRPr lang="en-US" sz="2000" dirty="0"/>
                    </a:p>
                  </a:txBody>
                  <a:tcPr/>
                </a:tc>
              </a:tr>
              <a:tr h="370840">
                <a:tc>
                  <a:txBody>
                    <a:bodyPr/>
                    <a:lstStyle/>
                    <a:p>
                      <a:pPr algn="ctr"/>
                      <a:r>
                        <a:rPr lang="en-US" sz="2000" dirty="0" smtClean="0"/>
                        <a:t>Cement Tile</a:t>
                      </a:r>
                      <a:endParaRPr lang="en-US" sz="2000" dirty="0"/>
                    </a:p>
                  </a:txBody>
                  <a:tcPr/>
                </a:tc>
                <a:tc>
                  <a:txBody>
                    <a:bodyPr/>
                    <a:lstStyle/>
                    <a:p>
                      <a:pPr algn="ctr"/>
                      <a:r>
                        <a:rPr lang="en-US" sz="2000" dirty="0" smtClean="0"/>
                        <a:t>0.62-0.69</a:t>
                      </a:r>
                      <a:endParaRPr lang="en-US" sz="2000" dirty="0"/>
                    </a:p>
                  </a:txBody>
                  <a:tcPr/>
                </a:tc>
              </a:tr>
              <a:tr h="370840">
                <a:tc>
                  <a:txBody>
                    <a:bodyPr/>
                    <a:lstStyle/>
                    <a:p>
                      <a:pPr algn="ctr"/>
                      <a:r>
                        <a:rPr lang="en-US" sz="2000" dirty="0" smtClean="0"/>
                        <a:t>Clay Tile (Machine made)</a:t>
                      </a:r>
                      <a:endParaRPr lang="en-US" sz="2000" dirty="0"/>
                    </a:p>
                  </a:txBody>
                  <a:tcPr/>
                </a:tc>
                <a:tc>
                  <a:txBody>
                    <a:bodyPr/>
                    <a:lstStyle/>
                    <a:p>
                      <a:pPr algn="ctr"/>
                      <a:r>
                        <a:rPr lang="en-US" sz="2000" dirty="0" smtClean="0"/>
                        <a:t>0.30-0.39</a:t>
                      </a:r>
                      <a:endParaRPr lang="en-US" sz="2000" dirty="0"/>
                    </a:p>
                  </a:txBody>
                  <a:tcPr/>
                </a:tc>
              </a:tr>
              <a:tr h="370840">
                <a:tc>
                  <a:txBody>
                    <a:bodyPr/>
                    <a:lstStyle/>
                    <a:p>
                      <a:pPr algn="ctr"/>
                      <a:r>
                        <a:rPr lang="en-US" sz="2000" dirty="0" smtClean="0"/>
                        <a:t>Clay Tile (Hand-Made</a:t>
                      </a:r>
                      <a:endParaRPr lang="en-US" sz="2000" dirty="0"/>
                    </a:p>
                  </a:txBody>
                  <a:tcPr/>
                </a:tc>
                <a:tc>
                  <a:txBody>
                    <a:bodyPr/>
                    <a:lstStyle/>
                    <a:p>
                      <a:pPr algn="ctr"/>
                      <a:r>
                        <a:rPr lang="en-US" sz="2000" dirty="0" smtClean="0"/>
                        <a:t>0.24-0.31</a:t>
                      </a:r>
                      <a:endParaRPr lang="en-US" sz="2000" dirty="0"/>
                    </a:p>
                  </a:txBody>
                  <a:tcPr/>
                </a:tc>
              </a:tr>
              <a:tr h="370840">
                <a:tc gridSpan="2">
                  <a:txBody>
                    <a:bodyPr/>
                    <a:lstStyle/>
                    <a:p>
                      <a:pPr algn="ctr"/>
                      <a:r>
                        <a:rPr lang="en-US" sz="2000" dirty="0" smtClean="0"/>
                        <a:t>Ground System</a:t>
                      </a:r>
                      <a:endParaRPr lang="en-US" sz="2000" dirty="0"/>
                    </a:p>
                  </a:txBody>
                  <a:tcPr/>
                </a:tc>
                <a:tc hMerge="1">
                  <a:txBody>
                    <a:bodyPr/>
                    <a:lstStyle/>
                    <a:p>
                      <a:pPr algn="ctr"/>
                      <a:endParaRPr lang="en-US" dirty="0"/>
                    </a:p>
                  </a:txBody>
                  <a:tcPr/>
                </a:tc>
              </a:tr>
              <a:tr h="370840">
                <a:tc>
                  <a:txBody>
                    <a:bodyPr/>
                    <a:lstStyle/>
                    <a:p>
                      <a:pPr algn="ctr"/>
                      <a:r>
                        <a:rPr lang="en-US" sz="2000" dirty="0" smtClean="0"/>
                        <a:t>Concrete-Lined</a:t>
                      </a:r>
                      <a:endParaRPr lang="en-US" sz="2000" dirty="0"/>
                    </a:p>
                  </a:txBody>
                  <a:tcPr/>
                </a:tc>
                <a:tc>
                  <a:txBody>
                    <a:bodyPr/>
                    <a:lstStyle/>
                    <a:p>
                      <a:pPr algn="ctr"/>
                      <a:r>
                        <a:rPr lang="en-US" sz="2000" dirty="0" smtClean="0"/>
                        <a:t>0.73-0.76</a:t>
                      </a:r>
                      <a:endParaRPr lang="en-US" sz="2000" dirty="0"/>
                    </a:p>
                  </a:txBody>
                  <a:tcPr/>
                </a:tc>
              </a:tr>
              <a:tr h="370840">
                <a:tc>
                  <a:txBody>
                    <a:bodyPr/>
                    <a:lstStyle/>
                    <a:p>
                      <a:pPr algn="ctr"/>
                      <a:r>
                        <a:rPr lang="en-US" sz="2000" dirty="0" smtClean="0"/>
                        <a:t>Cement Soil Mix</a:t>
                      </a:r>
                      <a:endParaRPr lang="en-US" sz="2000" dirty="0"/>
                    </a:p>
                  </a:txBody>
                  <a:tcPr/>
                </a:tc>
                <a:tc>
                  <a:txBody>
                    <a:bodyPr/>
                    <a:lstStyle/>
                    <a:p>
                      <a:pPr algn="ctr"/>
                      <a:r>
                        <a:rPr lang="en-US" sz="2000" dirty="0" smtClean="0"/>
                        <a:t>0.33-0.42</a:t>
                      </a:r>
                      <a:endParaRPr lang="en-US" sz="2000" dirty="0"/>
                    </a:p>
                  </a:txBody>
                  <a:tcPr/>
                </a:tc>
              </a:tr>
              <a:tr h="370840">
                <a:tc>
                  <a:txBody>
                    <a:bodyPr/>
                    <a:lstStyle/>
                    <a:p>
                      <a:pPr algn="ctr"/>
                      <a:r>
                        <a:rPr lang="en-US" sz="2000" dirty="0" smtClean="0"/>
                        <a:t>Buried Plastic Sheet</a:t>
                      </a:r>
                      <a:endParaRPr lang="en-US" sz="2000" dirty="0"/>
                    </a:p>
                  </a:txBody>
                  <a:tcPr/>
                </a:tc>
                <a:tc>
                  <a:txBody>
                    <a:bodyPr/>
                    <a:lstStyle/>
                    <a:p>
                      <a:pPr algn="ctr"/>
                      <a:r>
                        <a:rPr lang="en-US" sz="2000" dirty="0" smtClean="0"/>
                        <a:t>0.28-0.36</a:t>
                      </a:r>
                      <a:endParaRPr lang="en-US" sz="2000" dirty="0"/>
                    </a:p>
                  </a:txBody>
                  <a:tcPr/>
                </a:tc>
              </a:tr>
            </a:tbl>
          </a:graphicData>
        </a:graphic>
      </p:graphicFrame>
      <p:sp>
        <p:nvSpPr>
          <p:cNvPr id="6" name="TextBox 5"/>
          <p:cNvSpPr txBox="1"/>
          <p:nvPr/>
        </p:nvSpPr>
        <p:spPr>
          <a:xfrm>
            <a:off x="0" y="6564639"/>
            <a:ext cx="9144000" cy="307777"/>
          </a:xfrm>
          <a:prstGeom prst="rect">
            <a:avLst/>
          </a:prstGeom>
          <a:noFill/>
        </p:spPr>
        <p:txBody>
          <a:bodyPr wrap="square" rtlCol="0">
            <a:spAutoFit/>
          </a:bodyPr>
          <a:lstStyle/>
          <a:p>
            <a:pPr algn="ctr"/>
            <a:r>
              <a:rPr lang="en-US" sz="1400" dirty="0" smtClean="0"/>
              <a:t>Gould &amp; </a:t>
            </a:r>
            <a:r>
              <a:rPr lang="en-US" sz="1400" dirty="0" err="1" smtClean="0"/>
              <a:t>Nissen</a:t>
            </a:r>
            <a:r>
              <a:rPr lang="en-US" sz="1400" dirty="0" smtClean="0"/>
              <a:t>-Petersen 1999 “Rainwater Catchment Systems for Domestic Supply” Intermediate Technology Publications</a:t>
            </a:r>
            <a:endParaRPr lang="en-US" sz="1400" dirty="0"/>
          </a:p>
        </p:txBody>
      </p:sp>
    </p:spTree>
    <p:extLst>
      <p:ext uri="{BB962C8B-B14F-4D97-AF65-F5344CB8AC3E}">
        <p14:creationId xmlns:p14="http://schemas.microsoft.com/office/powerpoint/2010/main" val="1703095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Supply</a:t>
            </a:r>
            <a:endParaRPr lang="en-US" dirty="0"/>
          </a:p>
        </p:txBody>
      </p:sp>
      <p:sp>
        <p:nvSpPr>
          <p:cNvPr id="3" name="Content Placeholder 2"/>
          <p:cNvSpPr>
            <a:spLocks noGrp="1"/>
          </p:cNvSpPr>
          <p:nvPr>
            <p:ph idx="1"/>
          </p:nvPr>
        </p:nvSpPr>
        <p:spPr>
          <a:xfrm>
            <a:off x="457200" y="990600"/>
            <a:ext cx="8229600" cy="5410200"/>
          </a:xfrm>
        </p:spPr>
        <p:txBody>
          <a:bodyPr>
            <a:normAutofit fontScale="70000" lnSpcReduction="20000"/>
          </a:bodyPr>
          <a:lstStyle/>
          <a:p>
            <a:r>
              <a:rPr lang="en-US" dirty="0" smtClean="0"/>
              <a:t>S = R A C</a:t>
            </a:r>
            <a:r>
              <a:rPr lang="en-US" baseline="-25000" dirty="0" smtClean="0"/>
              <a:t>r</a:t>
            </a:r>
          </a:p>
          <a:p>
            <a:pPr lvl="1"/>
            <a:r>
              <a:rPr lang="en-US" dirty="0" smtClean="0"/>
              <a:t>S = Annual Supply, Volume</a:t>
            </a:r>
          </a:p>
          <a:p>
            <a:pPr lvl="1"/>
            <a:r>
              <a:rPr lang="en-US" dirty="0" smtClean="0"/>
              <a:t>R = Annual Rainfall, Height</a:t>
            </a:r>
          </a:p>
          <a:p>
            <a:pPr lvl="2"/>
            <a:r>
              <a:rPr lang="en-US" b="1" dirty="0" smtClean="0"/>
              <a:t>Mean </a:t>
            </a:r>
            <a:r>
              <a:rPr lang="en-US" dirty="0" smtClean="0"/>
              <a:t>annual rainfall, OR</a:t>
            </a:r>
            <a:endParaRPr lang="en-US" b="1" dirty="0" smtClean="0"/>
          </a:p>
          <a:p>
            <a:pPr lvl="2"/>
            <a:r>
              <a:rPr lang="en-US" b="1" dirty="0"/>
              <a:t>M</a:t>
            </a:r>
            <a:r>
              <a:rPr lang="en-US" b="1" dirty="0" smtClean="0"/>
              <a:t>inimum</a:t>
            </a:r>
            <a:r>
              <a:rPr lang="en-US" dirty="0" smtClean="0"/>
              <a:t> annual rainfall, OR</a:t>
            </a:r>
          </a:p>
          <a:p>
            <a:pPr lvl="2"/>
            <a:r>
              <a:rPr lang="en-US" dirty="0" smtClean="0"/>
              <a:t>rainfall exceeded some </a:t>
            </a:r>
            <a:r>
              <a:rPr lang="en-US" b="1" dirty="0" smtClean="0"/>
              <a:t>percent</a:t>
            </a:r>
            <a:r>
              <a:rPr lang="en-US" dirty="0" smtClean="0"/>
              <a:t> </a:t>
            </a:r>
            <a:br>
              <a:rPr lang="en-US" dirty="0" smtClean="0"/>
            </a:br>
            <a:r>
              <a:rPr lang="en-US" dirty="0" smtClean="0"/>
              <a:t>of time</a:t>
            </a:r>
          </a:p>
          <a:p>
            <a:pPr lvl="1"/>
            <a:r>
              <a:rPr lang="en-US" dirty="0" smtClean="0"/>
              <a:t>A = Catchment Area, Area</a:t>
            </a:r>
          </a:p>
          <a:p>
            <a:pPr lvl="1"/>
            <a:endParaRPr lang="en-US" dirty="0"/>
          </a:p>
          <a:p>
            <a:r>
              <a:rPr lang="en-US" dirty="0" smtClean="0"/>
              <a:t>Glassboro Example</a:t>
            </a:r>
          </a:p>
          <a:p>
            <a:pPr lvl="1"/>
            <a:r>
              <a:rPr lang="en-US" dirty="0" smtClean="0"/>
              <a:t>Assume </a:t>
            </a:r>
            <a:r>
              <a:rPr lang="en-US" dirty="0"/>
              <a:t>2,000 ft</a:t>
            </a:r>
            <a:r>
              <a:rPr lang="en-US" baseline="30000" dirty="0"/>
              <a:t>2</a:t>
            </a:r>
            <a:r>
              <a:rPr lang="en-US" dirty="0"/>
              <a:t> </a:t>
            </a:r>
            <a:r>
              <a:rPr lang="en-US" dirty="0" smtClean="0"/>
              <a:t>(A) Sheet metal roof, C</a:t>
            </a:r>
            <a:r>
              <a:rPr lang="en-US" baseline="-25000" dirty="0" smtClean="0"/>
              <a:t>r</a:t>
            </a:r>
            <a:r>
              <a:rPr lang="en-US" dirty="0" smtClean="0"/>
              <a:t> = 0.80</a:t>
            </a:r>
          </a:p>
          <a:p>
            <a:pPr lvl="1"/>
            <a:r>
              <a:rPr lang="en-US" dirty="0" smtClean="0"/>
              <a:t>Mean Rainfall, R = 44.5 inches / year</a:t>
            </a:r>
          </a:p>
          <a:p>
            <a:pPr lvl="1"/>
            <a:r>
              <a:rPr lang="en-US" dirty="0" smtClean="0">
                <a:solidFill>
                  <a:srgbClr val="FF0000"/>
                </a:solidFill>
              </a:rPr>
              <a:t>S = </a:t>
            </a:r>
            <a:r>
              <a:rPr lang="en-US" dirty="0" smtClean="0">
                <a:solidFill>
                  <a:srgbClr val="FF0000"/>
                </a:solidFill>
              </a:rPr>
              <a:t> </a:t>
            </a:r>
            <a:endParaRPr lang="en-US" dirty="0" smtClean="0">
              <a:solidFill>
                <a:srgbClr val="FF0000"/>
              </a:solidFill>
            </a:endParaRPr>
          </a:p>
          <a:p>
            <a:pPr lvl="1"/>
            <a:r>
              <a:rPr lang="en-US" dirty="0" smtClean="0">
                <a:solidFill>
                  <a:srgbClr val="FF0000"/>
                </a:solidFill>
              </a:rPr>
              <a:t> </a:t>
            </a:r>
            <a:endParaRPr lang="en-US" dirty="0" smtClean="0">
              <a:solidFill>
                <a:srgbClr val="FF0000"/>
              </a:solidFill>
              <a:sym typeface="Symbol"/>
            </a:endParaRPr>
          </a:p>
          <a:p>
            <a:pPr lvl="1"/>
            <a:endParaRPr lang="en-US" dirty="0" smtClean="0">
              <a:solidFill>
                <a:srgbClr val="FF0000"/>
              </a:solidFill>
              <a:sym typeface="Symbol"/>
            </a:endParaRPr>
          </a:p>
          <a:p>
            <a:pPr lvl="1"/>
            <a:r>
              <a:rPr lang="en-US" dirty="0" smtClean="0">
                <a:solidFill>
                  <a:srgbClr val="FF0000"/>
                </a:solidFill>
                <a:sym typeface="Symbol"/>
              </a:rPr>
              <a:t>Minimum Acceptable Rainfall?</a:t>
            </a:r>
          </a:p>
          <a:p>
            <a:pPr lvl="2"/>
            <a:r>
              <a:rPr lang="en-US" dirty="0" smtClean="0">
                <a:solidFill>
                  <a:srgbClr val="FF0000"/>
                </a:solidFill>
              </a:rPr>
              <a:t> </a:t>
            </a:r>
            <a:endParaRPr lang="en-US" dirty="0" smtClean="0">
              <a:solidFill>
                <a:srgbClr val="FF0000"/>
              </a:solidFill>
              <a:sym typeface="Symbol"/>
            </a:endParaRPr>
          </a:p>
          <a:p>
            <a:pPr lvl="1"/>
            <a:endParaRPr lang="en-US" dirty="0">
              <a:solidFill>
                <a:srgbClr val="FF0000"/>
              </a:solidFill>
            </a:endParaRPr>
          </a:p>
          <a:p>
            <a:pPr lvl="1"/>
            <a:endParaRPr lang="en-US" dirty="0" smtClean="0">
              <a:solidFill>
                <a:srgbClr val="FF0000"/>
              </a:solidFill>
            </a:endParaRPr>
          </a:p>
          <a:p>
            <a:endParaRPr lang="en-US" dirty="0" smtClean="0"/>
          </a:p>
        </p:txBody>
      </p:sp>
      <p:sp>
        <p:nvSpPr>
          <p:cNvPr id="4" name="TextBox 3"/>
          <p:cNvSpPr txBox="1"/>
          <p:nvPr/>
        </p:nvSpPr>
        <p:spPr>
          <a:xfrm>
            <a:off x="0" y="6564639"/>
            <a:ext cx="9144000" cy="307777"/>
          </a:xfrm>
          <a:prstGeom prst="rect">
            <a:avLst/>
          </a:prstGeom>
          <a:noFill/>
        </p:spPr>
        <p:txBody>
          <a:bodyPr wrap="square" rtlCol="0">
            <a:spAutoFit/>
          </a:bodyPr>
          <a:lstStyle/>
          <a:p>
            <a:pPr algn="ctr"/>
            <a:r>
              <a:rPr lang="en-US" sz="1400" dirty="0" smtClean="0"/>
              <a:t>Gould &amp; </a:t>
            </a:r>
            <a:r>
              <a:rPr lang="en-US" sz="1400" dirty="0" err="1" smtClean="0"/>
              <a:t>Nissen</a:t>
            </a:r>
            <a:r>
              <a:rPr lang="en-US" sz="1400" dirty="0" smtClean="0"/>
              <a:t>-Petersen 1999 “Rainwater Catchment Systems for Domestic Supply” Intermediate Technology Publications</a:t>
            </a:r>
            <a:endParaRPr lang="en-US" sz="1400" dirty="0"/>
          </a:p>
        </p:txBody>
      </p:sp>
      <p:pic>
        <p:nvPicPr>
          <p:cNvPr id="4098" name="Picture 2" descr="http://www.theraincatcherinc.com/gallery/rainwater-harvesting-lg-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
            <a:ext cx="4406348" cy="33047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18116" y="3277368"/>
            <a:ext cx="2525884" cy="338554"/>
          </a:xfrm>
          <a:prstGeom prst="rect">
            <a:avLst/>
          </a:prstGeom>
        </p:spPr>
        <p:txBody>
          <a:bodyPr wrap="none">
            <a:spAutoFit/>
          </a:bodyPr>
          <a:lstStyle/>
          <a:p>
            <a:r>
              <a:rPr lang="en-US" sz="1600" dirty="0"/>
              <a:t>www.theraincatcherinc.com</a:t>
            </a:r>
          </a:p>
        </p:txBody>
      </p:sp>
    </p:spTree>
    <p:extLst>
      <p:ext uri="{BB962C8B-B14F-4D97-AF65-F5344CB8AC3E}">
        <p14:creationId xmlns:p14="http://schemas.microsoft.com/office/powerpoint/2010/main" val="7917703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Glassboro Annual Precipitation</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441231980"/>
              </p:ext>
            </p:extLst>
          </p:nvPr>
        </p:nvGraphicFramePr>
        <p:xfrm>
          <a:off x="457200" y="1524000"/>
          <a:ext cx="8229600" cy="46482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Connector 2"/>
          <p:cNvCxnSpPr/>
          <p:nvPr/>
        </p:nvCxnSpPr>
        <p:spPr>
          <a:xfrm>
            <a:off x="1295400" y="2981739"/>
            <a:ext cx="7239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1237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6626"/>
            <a:ext cx="8382000" cy="1143000"/>
          </a:xfrm>
        </p:spPr>
        <p:txBody>
          <a:bodyPr/>
          <a:lstStyle/>
          <a:p>
            <a:pPr algn="l"/>
            <a:r>
              <a:rPr lang="en-US" dirty="0" smtClean="0"/>
              <a:t>Design &amp; Probability</a:t>
            </a:r>
            <a:endParaRPr lang="en-US" dirty="0"/>
          </a:p>
        </p:txBody>
      </p:sp>
      <p:sp>
        <p:nvSpPr>
          <p:cNvPr id="5" name="Content Placeholder 4"/>
          <p:cNvSpPr>
            <a:spLocks noGrp="1"/>
          </p:cNvSpPr>
          <p:nvPr>
            <p:ph sz="half" idx="1"/>
          </p:nvPr>
        </p:nvSpPr>
        <p:spPr>
          <a:xfrm>
            <a:off x="228600" y="914400"/>
            <a:ext cx="5715000" cy="5715000"/>
          </a:xfrm>
        </p:spPr>
        <p:txBody>
          <a:bodyPr>
            <a:normAutofit lnSpcReduction="10000"/>
          </a:bodyPr>
          <a:lstStyle/>
          <a:p>
            <a:r>
              <a:rPr lang="en-US" dirty="0" smtClean="0"/>
              <a:t>Do we want enough water every year?</a:t>
            </a:r>
          </a:p>
          <a:p>
            <a:pPr lvl="1"/>
            <a:r>
              <a:rPr lang="en-US" dirty="0" smtClean="0">
                <a:solidFill>
                  <a:srgbClr val="FF0000"/>
                </a:solidFill>
              </a:rPr>
              <a:t> </a:t>
            </a:r>
            <a:endParaRPr lang="en-US" dirty="0" smtClean="0">
              <a:solidFill>
                <a:srgbClr val="FF0000"/>
              </a:solidFill>
            </a:endParaRPr>
          </a:p>
          <a:p>
            <a:r>
              <a:rPr lang="en-US" dirty="0" smtClean="0"/>
              <a:t>Probability Estimation w/ </a:t>
            </a:r>
            <a:r>
              <a:rPr lang="en-US" dirty="0"/>
              <a:t>Plotting </a:t>
            </a:r>
            <a:r>
              <a:rPr lang="en-US" dirty="0" smtClean="0"/>
              <a:t>Position, PP (%) </a:t>
            </a:r>
          </a:p>
          <a:p>
            <a:pPr lvl="1"/>
            <a:r>
              <a:rPr lang="en-US" dirty="0" smtClean="0">
                <a:solidFill>
                  <a:srgbClr val="FF0000"/>
                </a:solidFill>
              </a:rPr>
              <a:t> </a:t>
            </a:r>
            <a:endParaRPr lang="en-US" dirty="0" smtClean="0">
              <a:solidFill>
                <a:srgbClr val="FF0000"/>
              </a:solidFill>
            </a:endParaRPr>
          </a:p>
          <a:p>
            <a:r>
              <a:rPr lang="en-US" dirty="0" smtClean="0"/>
              <a:t>Rank Rainfall, R: smallest </a:t>
            </a:r>
            <a:r>
              <a:rPr lang="en-US" dirty="0"/>
              <a:t>to </a:t>
            </a:r>
            <a:r>
              <a:rPr lang="en-US" dirty="0" smtClean="0"/>
              <a:t>largest </a:t>
            </a:r>
            <a:endParaRPr lang="en-US" dirty="0"/>
          </a:p>
          <a:p>
            <a:pPr lvl="1"/>
            <a:r>
              <a:rPr lang="en-US" dirty="0" smtClean="0"/>
              <a:t>PP = 100</a:t>
            </a:r>
            <a:r>
              <a:rPr lang="en-US" dirty="0" smtClean="0">
                <a:sym typeface="Symbol"/>
              </a:rPr>
              <a:t></a:t>
            </a:r>
            <a:r>
              <a:rPr lang="en-US" dirty="0" smtClean="0"/>
              <a:t>Rank</a:t>
            </a:r>
            <a:r>
              <a:rPr lang="en-US" dirty="0"/>
              <a:t>/(N+1)</a:t>
            </a:r>
          </a:p>
          <a:p>
            <a:pPr lvl="2"/>
            <a:r>
              <a:rPr lang="en-US" dirty="0" smtClean="0"/>
              <a:t>N </a:t>
            </a:r>
            <a:r>
              <a:rPr lang="en-US" dirty="0"/>
              <a:t>= number of data points</a:t>
            </a:r>
          </a:p>
          <a:p>
            <a:pPr lvl="1"/>
            <a:r>
              <a:rPr lang="en-US" dirty="0" smtClean="0"/>
              <a:t>Example </a:t>
            </a:r>
            <a:r>
              <a:rPr lang="en-US" dirty="0" smtClean="0">
                <a:sym typeface="Symbol"/>
              </a:rPr>
              <a:t></a:t>
            </a:r>
            <a:endParaRPr lang="en-US" dirty="0" smtClean="0"/>
          </a:p>
          <a:p>
            <a:pPr lvl="2"/>
            <a:r>
              <a:rPr lang="en-US" dirty="0" smtClean="0">
                <a:solidFill>
                  <a:srgbClr val="FF0000"/>
                </a:solidFill>
              </a:rPr>
              <a:t>For Rank </a:t>
            </a:r>
            <a:r>
              <a:rPr lang="en-US" dirty="0">
                <a:solidFill>
                  <a:srgbClr val="FF0000"/>
                </a:solidFill>
              </a:rPr>
              <a:t>= </a:t>
            </a:r>
            <a:r>
              <a:rPr lang="en-US" dirty="0" smtClean="0">
                <a:solidFill>
                  <a:srgbClr val="FF0000"/>
                </a:solidFill>
              </a:rPr>
              <a:t>1, </a:t>
            </a:r>
            <a:r>
              <a:rPr lang="en-US" dirty="0" smtClean="0">
                <a:solidFill>
                  <a:srgbClr val="FF0000"/>
                </a:solidFill>
              </a:rPr>
              <a:t>R =  </a:t>
            </a:r>
          </a:p>
          <a:p>
            <a:pPr lvl="2"/>
            <a:r>
              <a:rPr lang="en-US" dirty="0" smtClean="0">
                <a:solidFill>
                  <a:srgbClr val="FF0000"/>
                </a:solidFill>
              </a:rPr>
              <a:t>Plotting position =  </a:t>
            </a:r>
          </a:p>
          <a:p>
            <a:pPr lvl="2"/>
            <a:r>
              <a:rPr lang="en-US" dirty="0" smtClean="0">
                <a:solidFill>
                  <a:srgbClr val="FF0000"/>
                </a:solidFill>
              </a:rPr>
              <a:t> </a:t>
            </a:r>
            <a:br>
              <a:rPr lang="en-US" dirty="0" smtClean="0">
                <a:solidFill>
                  <a:srgbClr val="FF0000"/>
                </a:solidFill>
              </a:rPr>
            </a:br>
            <a:endParaRPr lang="en-US" dirty="0" smtClean="0">
              <a:solidFill>
                <a:srgbClr val="FF0000"/>
              </a:solidFill>
            </a:endParaRPr>
          </a:p>
          <a:p>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359438235"/>
              </p:ext>
            </p:extLst>
          </p:nvPr>
        </p:nvGraphicFramePr>
        <p:xfrm>
          <a:off x="5910469" y="0"/>
          <a:ext cx="3220279" cy="6813952"/>
        </p:xfrm>
        <a:graphic>
          <a:graphicData uri="http://schemas.openxmlformats.org/drawingml/2006/table">
            <a:tbl>
              <a:tblPr>
                <a:tableStyleId>{5C22544A-7EE6-4342-B048-85BDC9FD1C3A}</a:tableStyleId>
              </a:tblPr>
              <a:tblGrid>
                <a:gridCol w="629480"/>
                <a:gridCol w="1143000"/>
                <a:gridCol w="1447799"/>
              </a:tblGrid>
              <a:tr h="304800">
                <a:tc>
                  <a:txBody>
                    <a:bodyPr/>
                    <a:lstStyle/>
                    <a:p>
                      <a:pPr algn="ctr" fontAlgn="b"/>
                      <a:r>
                        <a:rPr lang="en-US" sz="1600" b="1" u="none" strike="noStrike" dirty="0">
                          <a:effectLst/>
                        </a:rPr>
                        <a:t>Rank</a:t>
                      </a:r>
                      <a:endParaRPr lang="en-US" sz="1600" b="1" i="0" u="none" strike="noStrike" dirty="0">
                        <a:solidFill>
                          <a:srgbClr val="000000"/>
                        </a:solidFill>
                        <a:effectLst/>
                        <a:latin typeface="Calibri"/>
                      </a:endParaRPr>
                    </a:p>
                  </a:txBody>
                  <a:tcPr marL="6512" marR="6512" marT="6512" marB="0" anchor="b"/>
                </a:tc>
                <a:tc>
                  <a:txBody>
                    <a:bodyPr/>
                    <a:lstStyle/>
                    <a:p>
                      <a:pPr algn="ctr" fontAlgn="b"/>
                      <a:r>
                        <a:rPr lang="en-US" sz="1600" b="1" u="none" strike="noStrike" dirty="0" smtClean="0">
                          <a:effectLst/>
                        </a:rPr>
                        <a:t>R (inches)</a:t>
                      </a:r>
                      <a:endParaRPr lang="en-US" sz="1600" b="1" i="0" u="none" strike="noStrike" dirty="0">
                        <a:solidFill>
                          <a:srgbClr val="000000"/>
                        </a:solidFill>
                        <a:effectLst/>
                        <a:latin typeface="Calibri"/>
                      </a:endParaRPr>
                    </a:p>
                  </a:txBody>
                  <a:tcPr marL="6512" marR="6512" marT="6512" marB="0" anchor="b"/>
                </a:tc>
                <a:tc>
                  <a:txBody>
                    <a:bodyPr/>
                    <a:lstStyle/>
                    <a:p>
                      <a:pPr algn="ctr" fontAlgn="b"/>
                      <a:r>
                        <a:rPr lang="en-US" sz="1600" b="1" u="none" strike="noStrike" dirty="0" smtClean="0">
                          <a:effectLst/>
                        </a:rPr>
                        <a:t>PP</a:t>
                      </a:r>
                      <a:r>
                        <a:rPr lang="en-US" sz="1600" b="1" u="none" strike="noStrike" baseline="0" dirty="0" smtClean="0">
                          <a:effectLst/>
                        </a:rPr>
                        <a:t> (%)</a:t>
                      </a:r>
                      <a:endParaRPr lang="en-US" sz="1600" b="1" i="0" u="none" strike="noStrike" dirty="0">
                        <a:solidFill>
                          <a:srgbClr val="000000"/>
                        </a:solidFill>
                        <a:effectLst/>
                        <a:latin typeface="Calibri"/>
                      </a:endParaRPr>
                    </a:p>
                  </a:txBody>
                  <a:tcPr marL="6512" marR="6512" marT="6512" marB="0" anchor="b"/>
                </a:tc>
              </a:tr>
              <a:tr h="247880">
                <a:tc>
                  <a:txBody>
                    <a:bodyPr/>
                    <a:lstStyle/>
                    <a:p>
                      <a:pPr algn="ctr" fontAlgn="b"/>
                      <a:r>
                        <a:rPr lang="en-US" sz="1600" u="none" strike="noStrike" dirty="0">
                          <a:effectLst/>
                        </a:rPr>
                        <a:t>1</a:t>
                      </a:r>
                      <a:endParaRPr lang="en-US" sz="1600" b="0" i="0" u="none" strike="noStrike" dirty="0">
                        <a:solidFill>
                          <a:srgbClr val="000000"/>
                        </a:solidFill>
                        <a:effectLst/>
                        <a:latin typeface="Calibri"/>
                      </a:endParaRPr>
                    </a:p>
                  </a:txBody>
                  <a:tcPr marL="6512" marR="6512" marT="6512" marB="0" anchor="b"/>
                </a:tc>
                <a:tc>
                  <a:txBody>
                    <a:bodyPr/>
                    <a:lstStyle/>
                    <a:p>
                      <a:pPr algn="ctr" fontAlgn="b"/>
                      <a:r>
                        <a:rPr lang="en-US" sz="1600" u="none" strike="noStrike" dirty="0">
                          <a:effectLst/>
                        </a:rPr>
                        <a:t>29.25</a:t>
                      </a:r>
                      <a:endParaRPr lang="en-US" sz="1600" b="0" i="0" u="none" strike="noStrike" dirty="0">
                        <a:solidFill>
                          <a:srgbClr val="000000"/>
                        </a:solidFill>
                        <a:effectLst/>
                        <a:latin typeface="Calibri"/>
                      </a:endParaRPr>
                    </a:p>
                  </a:txBody>
                  <a:tcPr marL="6512" marR="6512" marT="6512" marB="0" anchor="b"/>
                </a:tc>
                <a:tc>
                  <a:txBody>
                    <a:bodyPr/>
                    <a:lstStyle/>
                    <a:p>
                      <a:pPr algn="ctr" fontAlgn="b"/>
                      <a:r>
                        <a:rPr lang="en-US" sz="1600" u="none" strike="noStrike">
                          <a:effectLst/>
                        </a:rPr>
                        <a:t>3.70</a:t>
                      </a:r>
                      <a:endParaRPr lang="en-US" sz="1600" b="0" i="0" u="none" strike="noStrike">
                        <a:solidFill>
                          <a:srgbClr val="000000"/>
                        </a:solidFill>
                        <a:effectLst/>
                        <a:latin typeface="Calibri"/>
                      </a:endParaRPr>
                    </a:p>
                  </a:txBody>
                  <a:tcPr marL="6512" marR="6512" marT="6512" marB="0" anchor="b"/>
                </a:tc>
              </a:tr>
              <a:tr h="247880">
                <a:tc>
                  <a:txBody>
                    <a:bodyPr/>
                    <a:lstStyle/>
                    <a:p>
                      <a:pPr algn="ctr" fontAlgn="b"/>
                      <a:r>
                        <a:rPr lang="en-US" sz="1600" u="none" strike="noStrike" dirty="0">
                          <a:effectLst/>
                        </a:rPr>
                        <a:t>2</a:t>
                      </a:r>
                      <a:endParaRPr lang="en-US" sz="1600" b="0" i="0" u="none" strike="noStrike" dirty="0">
                        <a:solidFill>
                          <a:srgbClr val="000000"/>
                        </a:solidFill>
                        <a:effectLst/>
                        <a:latin typeface="Calibri"/>
                      </a:endParaRPr>
                    </a:p>
                  </a:txBody>
                  <a:tcPr marL="6512" marR="6512" marT="6512" marB="0" anchor="b"/>
                </a:tc>
                <a:tc>
                  <a:txBody>
                    <a:bodyPr/>
                    <a:lstStyle/>
                    <a:p>
                      <a:pPr algn="ctr" fontAlgn="b"/>
                      <a:r>
                        <a:rPr lang="en-US" sz="1600" u="none" strike="noStrike" dirty="0">
                          <a:effectLst/>
                        </a:rPr>
                        <a:t>31.06</a:t>
                      </a:r>
                      <a:endParaRPr lang="en-US" sz="1600" b="0" i="0" u="none" strike="noStrike" dirty="0">
                        <a:solidFill>
                          <a:srgbClr val="000000"/>
                        </a:solidFill>
                        <a:effectLst/>
                        <a:latin typeface="Calibri"/>
                      </a:endParaRPr>
                    </a:p>
                  </a:txBody>
                  <a:tcPr marL="6512" marR="6512" marT="6512" marB="0" anchor="b"/>
                </a:tc>
                <a:tc>
                  <a:txBody>
                    <a:bodyPr/>
                    <a:lstStyle/>
                    <a:p>
                      <a:pPr algn="ctr" fontAlgn="b"/>
                      <a:r>
                        <a:rPr lang="en-US" sz="1600" u="none" strike="noStrike">
                          <a:effectLst/>
                        </a:rPr>
                        <a:t>7.41</a:t>
                      </a:r>
                      <a:endParaRPr lang="en-US" sz="1600" b="0" i="0" u="none" strike="noStrike">
                        <a:solidFill>
                          <a:srgbClr val="000000"/>
                        </a:solidFill>
                        <a:effectLst/>
                        <a:latin typeface="Calibri"/>
                      </a:endParaRPr>
                    </a:p>
                  </a:txBody>
                  <a:tcPr marL="6512" marR="6512" marT="6512" marB="0" anchor="b"/>
                </a:tc>
              </a:tr>
              <a:tr h="247880">
                <a:tc>
                  <a:txBody>
                    <a:bodyPr/>
                    <a:lstStyle/>
                    <a:p>
                      <a:pPr algn="ctr" fontAlgn="b"/>
                      <a:r>
                        <a:rPr lang="en-US" sz="1600" u="none" strike="noStrike">
                          <a:effectLst/>
                        </a:rPr>
                        <a:t>3</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dirty="0">
                          <a:effectLst/>
                        </a:rPr>
                        <a:t>33.06</a:t>
                      </a:r>
                      <a:endParaRPr lang="en-US" sz="1600" b="0" i="0" u="none" strike="noStrike" dirty="0">
                        <a:solidFill>
                          <a:srgbClr val="000000"/>
                        </a:solidFill>
                        <a:effectLst/>
                        <a:latin typeface="Calibri"/>
                      </a:endParaRPr>
                    </a:p>
                  </a:txBody>
                  <a:tcPr marL="6512" marR="6512" marT="6512" marB="0" anchor="b"/>
                </a:tc>
                <a:tc>
                  <a:txBody>
                    <a:bodyPr/>
                    <a:lstStyle/>
                    <a:p>
                      <a:pPr algn="ctr" fontAlgn="b"/>
                      <a:r>
                        <a:rPr lang="en-US" sz="1600" u="none" strike="noStrike">
                          <a:effectLst/>
                        </a:rPr>
                        <a:t>11.11</a:t>
                      </a:r>
                      <a:endParaRPr lang="en-US" sz="1600" b="0" i="0" u="none" strike="noStrike">
                        <a:solidFill>
                          <a:srgbClr val="000000"/>
                        </a:solidFill>
                        <a:effectLst/>
                        <a:latin typeface="Calibri"/>
                      </a:endParaRPr>
                    </a:p>
                  </a:txBody>
                  <a:tcPr marL="6512" marR="6512" marT="6512" marB="0" anchor="b"/>
                </a:tc>
              </a:tr>
              <a:tr h="247880">
                <a:tc>
                  <a:txBody>
                    <a:bodyPr/>
                    <a:lstStyle/>
                    <a:p>
                      <a:pPr algn="ctr" fontAlgn="b"/>
                      <a:r>
                        <a:rPr lang="en-US" sz="1600" u="none" strike="noStrike">
                          <a:effectLst/>
                        </a:rPr>
                        <a:t>4</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dirty="0">
                          <a:effectLst/>
                        </a:rPr>
                        <a:t>36.57</a:t>
                      </a:r>
                      <a:endParaRPr lang="en-US" sz="1600" b="0" i="0" u="none" strike="noStrike" dirty="0">
                        <a:solidFill>
                          <a:srgbClr val="000000"/>
                        </a:solidFill>
                        <a:effectLst/>
                        <a:latin typeface="Calibri"/>
                      </a:endParaRPr>
                    </a:p>
                  </a:txBody>
                  <a:tcPr marL="6512" marR="6512" marT="6512" marB="0" anchor="b"/>
                </a:tc>
                <a:tc>
                  <a:txBody>
                    <a:bodyPr/>
                    <a:lstStyle/>
                    <a:p>
                      <a:pPr algn="ctr" fontAlgn="b"/>
                      <a:r>
                        <a:rPr lang="en-US" sz="1600" u="none" strike="noStrike">
                          <a:effectLst/>
                        </a:rPr>
                        <a:t>14.81</a:t>
                      </a:r>
                      <a:endParaRPr lang="en-US" sz="1600" b="0" i="0" u="none" strike="noStrike">
                        <a:solidFill>
                          <a:srgbClr val="000000"/>
                        </a:solidFill>
                        <a:effectLst/>
                        <a:latin typeface="Calibri"/>
                      </a:endParaRPr>
                    </a:p>
                  </a:txBody>
                  <a:tcPr marL="6512" marR="6512" marT="6512" marB="0" anchor="b"/>
                </a:tc>
              </a:tr>
              <a:tr h="247880">
                <a:tc>
                  <a:txBody>
                    <a:bodyPr/>
                    <a:lstStyle/>
                    <a:p>
                      <a:pPr algn="ctr" fontAlgn="b"/>
                      <a:r>
                        <a:rPr lang="en-US" sz="1600" u="none" strike="noStrike">
                          <a:effectLst/>
                        </a:rPr>
                        <a:t>5</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dirty="0">
                          <a:effectLst/>
                        </a:rPr>
                        <a:t>36.64</a:t>
                      </a:r>
                      <a:endParaRPr lang="en-US" sz="1600" b="0" i="0" u="none" strike="noStrike" dirty="0">
                        <a:solidFill>
                          <a:srgbClr val="000000"/>
                        </a:solidFill>
                        <a:effectLst/>
                        <a:latin typeface="Calibri"/>
                      </a:endParaRPr>
                    </a:p>
                  </a:txBody>
                  <a:tcPr marL="6512" marR="6512" marT="6512" marB="0" anchor="b"/>
                </a:tc>
                <a:tc>
                  <a:txBody>
                    <a:bodyPr/>
                    <a:lstStyle/>
                    <a:p>
                      <a:pPr algn="ctr" fontAlgn="b"/>
                      <a:r>
                        <a:rPr lang="en-US" sz="1600" u="none" strike="noStrike">
                          <a:effectLst/>
                        </a:rPr>
                        <a:t>18.52</a:t>
                      </a:r>
                      <a:endParaRPr lang="en-US" sz="1600" b="0" i="0" u="none" strike="noStrike">
                        <a:solidFill>
                          <a:srgbClr val="000000"/>
                        </a:solidFill>
                        <a:effectLst/>
                        <a:latin typeface="Calibri"/>
                      </a:endParaRPr>
                    </a:p>
                  </a:txBody>
                  <a:tcPr marL="6512" marR="6512" marT="6512" marB="0" anchor="b"/>
                </a:tc>
              </a:tr>
              <a:tr h="247880">
                <a:tc>
                  <a:txBody>
                    <a:bodyPr/>
                    <a:lstStyle/>
                    <a:p>
                      <a:pPr algn="ctr" fontAlgn="b"/>
                      <a:r>
                        <a:rPr lang="en-US" sz="1600" u="none" strike="noStrike">
                          <a:effectLst/>
                        </a:rPr>
                        <a:t>6</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dirty="0">
                          <a:effectLst/>
                        </a:rPr>
                        <a:t>36.91</a:t>
                      </a:r>
                      <a:endParaRPr lang="en-US" sz="1600" b="0" i="0" u="none" strike="noStrike" dirty="0">
                        <a:solidFill>
                          <a:srgbClr val="000000"/>
                        </a:solidFill>
                        <a:effectLst/>
                        <a:latin typeface="Calibri"/>
                      </a:endParaRPr>
                    </a:p>
                  </a:txBody>
                  <a:tcPr marL="6512" marR="6512" marT="6512" marB="0" anchor="b"/>
                </a:tc>
                <a:tc>
                  <a:txBody>
                    <a:bodyPr/>
                    <a:lstStyle/>
                    <a:p>
                      <a:pPr algn="ctr" fontAlgn="b"/>
                      <a:r>
                        <a:rPr lang="en-US" sz="1600" u="none" strike="noStrike">
                          <a:effectLst/>
                        </a:rPr>
                        <a:t>22.22</a:t>
                      </a:r>
                      <a:endParaRPr lang="en-US" sz="1600" b="0" i="0" u="none" strike="noStrike">
                        <a:solidFill>
                          <a:srgbClr val="000000"/>
                        </a:solidFill>
                        <a:effectLst/>
                        <a:latin typeface="Calibri"/>
                      </a:endParaRPr>
                    </a:p>
                  </a:txBody>
                  <a:tcPr marL="6512" marR="6512" marT="6512" marB="0" anchor="b"/>
                </a:tc>
              </a:tr>
              <a:tr h="247880">
                <a:tc>
                  <a:txBody>
                    <a:bodyPr/>
                    <a:lstStyle/>
                    <a:p>
                      <a:pPr algn="ctr" fontAlgn="b"/>
                      <a:r>
                        <a:rPr lang="en-US" sz="1600" u="none" strike="noStrike">
                          <a:effectLst/>
                        </a:rPr>
                        <a:t>7</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dirty="0">
                          <a:effectLst/>
                        </a:rPr>
                        <a:t>37.92</a:t>
                      </a:r>
                      <a:endParaRPr lang="en-US" sz="1600" b="0" i="0" u="none" strike="noStrike" dirty="0">
                        <a:solidFill>
                          <a:srgbClr val="000000"/>
                        </a:solidFill>
                        <a:effectLst/>
                        <a:latin typeface="Calibri"/>
                      </a:endParaRPr>
                    </a:p>
                  </a:txBody>
                  <a:tcPr marL="6512" marR="6512" marT="6512" marB="0" anchor="b"/>
                </a:tc>
                <a:tc>
                  <a:txBody>
                    <a:bodyPr/>
                    <a:lstStyle/>
                    <a:p>
                      <a:pPr algn="ctr" fontAlgn="b"/>
                      <a:r>
                        <a:rPr lang="en-US" sz="1600" u="none" strike="noStrike" dirty="0">
                          <a:effectLst/>
                        </a:rPr>
                        <a:t>25.93</a:t>
                      </a:r>
                      <a:endParaRPr lang="en-US" sz="1600" b="0" i="0" u="none" strike="noStrike" dirty="0">
                        <a:solidFill>
                          <a:srgbClr val="000000"/>
                        </a:solidFill>
                        <a:effectLst/>
                        <a:latin typeface="Calibri"/>
                      </a:endParaRPr>
                    </a:p>
                  </a:txBody>
                  <a:tcPr marL="6512" marR="6512" marT="6512" marB="0" anchor="b"/>
                </a:tc>
              </a:tr>
              <a:tr h="247880">
                <a:tc>
                  <a:txBody>
                    <a:bodyPr/>
                    <a:lstStyle/>
                    <a:p>
                      <a:pPr algn="ctr" fontAlgn="b"/>
                      <a:r>
                        <a:rPr lang="en-US" sz="1600" u="none" strike="noStrike" dirty="0">
                          <a:effectLst/>
                        </a:rPr>
                        <a:t>8</a:t>
                      </a:r>
                      <a:endParaRPr lang="en-US" sz="1600" b="0" i="0" u="none" strike="noStrike" dirty="0">
                        <a:solidFill>
                          <a:srgbClr val="000000"/>
                        </a:solidFill>
                        <a:effectLst/>
                        <a:latin typeface="Calibri"/>
                      </a:endParaRPr>
                    </a:p>
                  </a:txBody>
                  <a:tcPr marL="6512" marR="6512" marT="6512" marB="0" anchor="b"/>
                </a:tc>
                <a:tc>
                  <a:txBody>
                    <a:bodyPr/>
                    <a:lstStyle/>
                    <a:p>
                      <a:pPr algn="ctr" fontAlgn="b"/>
                      <a:r>
                        <a:rPr lang="en-US" sz="1600" u="none" strike="noStrike">
                          <a:effectLst/>
                        </a:rPr>
                        <a:t>39.54</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dirty="0">
                          <a:effectLst/>
                        </a:rPr>
                        <a:t>29.63</a:t>
                      </a:r>
                      <a:endParaRPr lang="en-US" sz="1600" b="0" i="0" u="none" strike="noStrike" dirty="0">
                        <a:solidFill>
                          <a:srgbClr val="000000"/>
                        </a:solidFill>
                        <a:effectLst/>
                        <a:latin typeface="Calibri"/>
                      </a:endParaRPr>
                    </a:p>
                  </a:txBody>
                  <a:tcPr marL="6512" marR="6512" marT="6512" marB="0" anchor="b"/>
                </a:tc>
              </a:tr>
              <a:tr h="247880">
                <a:tc>
                  <a:txBody>
                    <a:bodyPr/>
                    <a:lstStyle/>
                    <a:p>
                      <a:pPr algn="ctr" fontAlgn="b"/>
                      <a:r>
                        <a:rPr lang="en-US" sz="1600" u="none" strike="noStrike">
                          <a:effectLst/>
                        </a:rPr>
                        <a:t>9</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a:effectLst/>
                        </a:rPr>
                        <a:t>40.72</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dirty="0">
                          <a:effectLst/>
                        </a:rPr>
                        <a:t>33.33</a:t>
                      </a:r>
                      <a:endParaRPr lang="en-US" sz="1600" b="0" i="0" u="none" strike="noStrike" dirty="0">
                        <a:solidFill>
                          <a:srgbClr val="000000"/>
                        </a:solidFill>
                        <a:effectLst/>
                        <a:latin typeface="Calibri"/>
                      </a:endParaRPr>
                    </a:p>
                  </a:txBody>
                  <a:tcPr marL="6512" marR="6512" marT="6512" marB="0" anchor="b"/>
                </a:tc>
              </a:tr>
              <a:tr h="247880">
                <a:tc>
                  <a:txBody>
                    <a:bodyPr/>
                    <a:lstStyle/>
                    <a:p>
                      <a:pPr algn="ctr" fontAlgn="b"/>
                      <a:r>
                        <a:rPr lang="en-US" sz="1600" u="none" strike="noStrike">
                          <a:effectLst/>
                        </a:rPr>
                        <a:t>10</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dirty="0">
                          <a:effectLst/>
                        </a:rPr>
                        <a:t>41.2</a:t>
                      </a:r>
                      <a:endParaRPr lang="en-US" sz="1600" b="0" i="0" u="none" strike="noStrike" dirty="0">
                        <a:solidFill>
                          <a:srgbClr val="000000"/>
                        </a:solidFill>
                        <a:effectLst/>
                        <a:latin typeface="Calibri"/>
                      </a:endParaRPr>
                    </a:p>
                  </a:txBody>
                  <a:tcPr marL="6512" marR="6512" marT="6512" marB="0" anchor="b"/>
                </a:tc>
                <a:tc>
                  <a:txBody>
                    <a:bodyPr/>
                    <a:lstStyle/>
                    <a:p>
                      <a:pPr algn="ctr" fontAlgn="b"/>
                      <a:r>
                        <a:rPr lang="en-US" sz="1600" u="none" strike="noStrike">
                          <a:effectLst/>
                        </a:rPr>
                        <a:t>37.04</a:t>
                      </a:r>
                      <a:endParaRPr lang="en-US" sz="1600" b="0" i="0" u="none" strike="noStrike">
                        <a:solidFill>
                          <a:srgbClr val="000000"/>
                        </a:solidFill>
                        <a:effectLst/>
                        <a:latin typeface="Calibri"/>
                      </a:endParaRPr>
                    </a:p>
                  </a:txBody>
                  <a:tcPr marL="6512" marR="6512" marT="6512" marB="0" anchor="b"/>
                </a:tc>
              </a:tr>
              <a:tr h="247880">
                <a:tc>
                  <a:txBody>
                    <a:bodyPr/>
                    <a:lstStyle/>
                    <a:p>
                      <a:pPr algn="ctr" fontAlgn="b"/>
                      <a:r>
                        <a:rPr lang="en-US" sz="1600" u="none" strike="noStrike">
                          <a:effectLst/>
                        </a:rPr>
                        <a:t>11</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a:effectLst/>
                        </a:rPr>
                        <a:t>41.51</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dirty="0">
                          <a:effectLst/>
                        </a:rPr>
                        <a:t>40.74</a:t>
                      </a:r>
                      <a:endParaRPr lang="en-US" sz="1600" b="0" i="0" u="none" strike="noStrike" dirty="0">
                        <a:solidFill>
                          <a:srgbClr val="000000"/>
                        </a:solidFill>
                        <a:effectLst/>
                        <a:latin typeface="Calibri"/>
                      </a:endParaRPr>
                    </a:p>
                  </a:txBody>
                  <a:tcPr marL="6512" marR="6512" marT="6512" marB="0" anchor="b"/>
                </a:tc>
              </a:tr>
              <a:tr h="247880">
                <a:tc>
                  <a:txBody>
                    <a:bodyPr/>
                    <a:lstStyle/>
                    <a:p>
                      <a:pPr algn="ctr" fontAlgn="b"/>
                      <a:r>
                        <a:rPr lang="en-US" sz="1600" u="none" strike="noStrike">
                          <a:effectLst/>
                        </a:rPr>
                        <a:t>12</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a:effectLst/>
                        </a:rPr>
                        <a:t>42.21</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dirty="0">
                          <a:effectLst/>
                        </a:rPr>
                        <a:t>44.44</a:t>
                      </a:r>
                      <a:endParaRPr lang="en-US" sz="1600" b="0" i="0" u="none" strike="noStrike" dirty="0">
                        <a:solidFill>
                          <a:srgbClr val="000000"/>
                        </a:solidFill>
                        <a:effectLst/>
                        <a:latin typeface="Calibri"/>
                      </a:endParaRPr>
                    </a:p>
                  </a:txBody>
                  <a:tcPr marL="6512" marR="6512" marT="6512" marB="0" anchor="b"/>
                </a:tc>
              </a:tr>
              <a:tr h="247880">
                <a:tc>
                  <a:txBody>
                    <a:bodyPr/>
                    <a:lstStyle/>
                    <a:p>
                      <a:pPr algn="ctr" fontAlgn="b"/>
                      <a:r>
                        <a:rPr lang="en-US" sz="1600" u="none" strike="noStrike">
                          <a:effectLst/>
                        </a:rPr>
                        <a:t>13</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a:effectLst/>
                        </a:rPr>
                        <a:t>42.27</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dirty="0">
                          <a:effectLst/>
                        </a:rPr>
                        <a:t>48.15</a:t>
                      </a:r>
                      <a:endParaRPr lang="en-US" sz="1600" b="0" i="0" u="none" strike="noStrike" dirty="0">
                        <a:solidFill>
                          <a:srgbClr val="000000"/>
                        </a:solidFill>
                        <a:effectLst/>
                        <a:latin typeface="Calibri"/>
                      </a:endParaRPr>
                    </a:p>
                  </a:txBody>
                  <a:tcPr marL="6512" marR="6512" marT="6512" marB="0" anchor="b"/>
                </a:tc>
              </a:tr>
              <a:tr h="247880">
                <a:tc>
                  <a:txBody>
                    <a:bodyPr/>
                    <a:lstStyle/>
                    <a:p>
                      <a:pPr algn="ctr" fontAlgn="b"/>
                      <a:r>
                        <a:rPr lang="en-US" sz="1600" u="none" strike="noStrike">
                          <a:effectLst/>
                        </a:rPr>
                        <a:t>14</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dirty="0">
                          <a:effectLst/>
                        </a:rPr>
                        <a:t>43.24</a:t>
                      </a:r>
                      <a:endParaRPr lang="en-US" sz="1600" b="0" i="0" u="none" strike="noStrike" dirty="0">
                        <a:solidFill>
                          <a:srgbClr val="000000"/>
                        </a:solidFill>
                        <a:effectLst/>
                        <a:latin typeface="Calibri"/>
                      </a:endParaRPr>
                    </a:p>
                  </a:txBody>
                  <a:tcPr marL="6512" marR="6512" marT="6512" marB="0" anchor="b"/>
                </a:tc>
                <a:tc>
                  <a:txBody>
                    <a:bodyPr/>
                    <a:lstStyle/>
                    <a:p>
                      <a:pPr algn="ctr" fontAlgn="b"/>
                      <a:r>
                        <a:rPr lang="en-US" sz="1600" u="none" strike="noStrike" dirty="0">
                          <a:effectLst/>
                        </a:rPr>
                        <a:t>51.85</a:t>
                      </a:r>
                      <a:endParaRPr lang="en-US" sz="1600" b="0" i="0" u="none" strike="noStrike" dirty="0">
                        <a:solidFill>
                          <a:srgbClr val="000000"/>
                        </a:solidFill>
                        <a:effectLst/>
                        <a:latin typeface="Calibri"/>
                      </a:endParaRPr>
                    </a:p>
                  </a:txBody>
                  <a:tcPr marL="6512" marR="6512" marT="6512" marB="0" anchor="b"/>
                </a:tc>
              </a:tr>
              <a:tr h="247880">
                <a:tc>
                  <a:txBody>
                    <a:bodyPr/>
                    <a:lstStyle/>
                    <a:p>
                      <a:pPr algn="ctr" fontAlgn="b"/>
                      <a:r>
                        <a:rPr lang="en-US" sz="1600" u="none" strike="noStrike">
                          <a:effectLst/>
                        </a:rPr>
                        <a:t>15</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a:effectLst/>
                        </a:rPr>
                        <a:t>43.88</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dirty="0">
                          <a:effectLst/>
                        </a:rPr>
                        <a:t>55.56</a:t>
                      </a:r>
                      <a:endParaRPr lang="en-US" sz="1600" b="0" i="0" u="none" strike="noStrike" dirty="0">
                        <a:solidFill>
                          <a:srgbClr val="000000"/>
                        </a:solidFill>
                        <a:effectLst/>
                        <a:latin typeface="Calibri"/>
                      </a:endParaRPr>
                    </a:p>
                  </a:txBody>
                  <a:tcPr marL="6512" marR="6512" marT="6512" marB="0" anchor="b"/>
                </a:tc>
              </a:tr>
              <a:tr h="247880">
                <a:tc>
                  <a:txBody>
                    <a:bodyPr/>
                    <a:lstStyle/>
                    <a:p>
                      <a:pPr algn="ctr" fontAlgn="b"/>
                      <a:r>
                        <a:rPr lang="en-US" sz="1600" u="none" strike="noStrike">
                          <a:effectLst/>
                        </a:rPr>
                        <a:t>16</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dirty="0">
                          <a:effectLst/>
                        </a:rPr>
                        <a:t>44.98</a:t>
                      </a:r>
                      <a:endParaRPr lang="en-US" sz="1600" b="0" i="0" u="none" strike="noStrike" dirty="0">
                        <a:solidFill>
                          <a:srgbClr val="000000"/>
                        </a:solidFill>
                        <a:effectLst/>
                        <a:latin typeface="Calibri"/>
                      </a:endParaRPr>
                    </a:p>
                  </a:txBody>
                  <a:tcPr marL="6512" marR="6512" marT="6512" marB="0" anchor="b"/>
                </a:tc>
                <a:tc>
                  <a:txBody>
                    <a:bodyPr/>
                    <a:lstStyle/>
                    <a:p>
                      <a:pPr algn="ctr" fontAlgn="b"/>
                      <a:r>
                        <a:rPr lang="en-US" sz="1600" u="none" strike="noStrike">
                          <a:effectLst/>
                        </a:rPr>
                        <a:t>59.26</a:t>
                      </a:r>
                      <a:endParaRPr lang="en-US" sz="1600" b="0" i="0" u="none" strike="noStrike">
                        <a:solidFill>
                          <a:srgbClr val="000000"/>
                        </a:solidFill>
                        <a:effectLst/>
                        <a:latin typeface="Calibri"/>
                      </a:endParaRPr>
                    </a:p>
                  </a:txBody>
                  <a:tcPr marL="6512" marR="6512" marT="6512" marB="0" anchor="b"/>
                </a:tc>
              </a:tr>
              <a:tr h="247880">
                <a:tc>
                  <a:txBody>
                    <a:bodyPr/>
                    <a:lstStyle/>
                    <a:p>
                      <a:pPr algn="ctr" fontAlgn="b"/>
                      <a:r>
                        <a:rPr lang="en-US" sz="1600" u="none" strike="noStrike">
                          <a:effectLst/>
                        </a:rPr>
                        <a:t>17</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a:effectLst/>
                        </a:rPr>
                        <a:t>46.8</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dirty="0">
                          <a:effectLst/>
                        </a:rPr>
                        <a:t>62.96</a:t>
                      </a:r>
                      <a:endParaRPr lang="en-US" sz="1600" b="0" i="0" u="none" strike="noStrike" dirty="0">
                        <a:solidFill>
                          <a:srgbClr val="000000"/>
                        </a:solidFill>
                        <a:effectLst/>
                        <a:latin typeface="Calibri"/>
                      </a:endParaRPr>
                    </a:p>
                  </a:txBody>
                  <a:tcPr marL="6512" marR="6512" marT="6512" marB="0" anchor="b"/>
                </a:tc>
              </a:tr>
              <a:tr h="247880">
                <a:tc>
                  <a:txBody>
                    <a:bodyPr/>
                    <a:lstStyle/>
                    <a:p>
                      <a:pPr algn="ctr" fontAlgn="b"/>
                      <a:r>
                        <a:rPr lang="en-US" sz="1600" u="none" strike="noStrike">
                          <a:effectLst/>
                        </a:rPr>
                        <a:t>18</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a:effectLst/>
                        </a:rPr>
                        <a:t>47.35</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dirty="0">
                          <a:effectLst/>
                        </a:rPr>
                        <a:t>66.67</a:t>
                      </a:r>
                      <a:endParaRPr lang="en-US" sz="1600" b="0" i="0" u="none" strike="noStrike" dirty="0">
                        <a:solidFill>
                          <a:srgbClr val="000000"/>
                        </a:solidFill>
                        <a:effectLst/>
                        <a:latin typeface="Calibri"/>
                      </a:endParaRPr>
                    </a:p>
                  </a:txBody>
                  <a:tcPr marL="6512" marR="6512" marT="6512" marB="0" anchor="b"/>
                </a:tc>
              </a:tr>
              <a:tr h="247880">
                <a:tc>
                  <a:txBody>
                    <a:bodyPr/>
                    <a:lstStyle/>
                    <a:p>
                      <a:pPr algn="ctr" fontAlgn="b"/>
                      <a:r>
                        <a:rPr lang="en-US" sz="1600" u="none" strike="noStrike">
                          <a:effectLst/>
                        </a:rPr>
                        <a:t>19</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a:effectLst/>
                        </a:rPr>
                        <a:t>49.41</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a:effectLst/>
                        </a:rPr>
                        <a:t>70.37</a:t>
                      </a:r>
                      <a:endParaRPr lang="en-US" sz="1600" b="0" i="0" u="none" strike="noStrike">
                        <a:solidFill>
                          <a:srgbClr val="000000"/>
                        </a:solidFill>
                        <a:effectLst/>
                        <a:latin typeface="Calibri"/>
                      </a:endParaRPr>
                    </a:p>
                  </a:txBody>
                  <a:tcPr marL="6512" marR="6512" marT="6512" marB="0" anchor="b"/>
                </a:tc>
              </a:tr>
              <a:tr h="247880">
                <a:tc>
                  <a:txBody>
                    <a:bodyPr/>
                    <a:lstStyle/>
                    <a:p>
                      <a:pPr algn="ctr" fontAlgn="b"/>
                      <a:r>
                        <a:rPr lang="en-US" sz="1600" u="none" strike="noStrike">
                          <a:effectLst/>
                        </a:rPr>
                        <a:t>20</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a:effectLst/>
                        </a:rPr>
                        <a:t>52.54</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dirty="0">
                          <a:effectLst/>
                        </a:rPr>
                        <a:t>74.07</a:t>
                      </a:r>
                      <a:endParaRPr lang="en-US" sz="1600" b="0" i="0" u="none" strike="noStrike" dirty="0">
                        <a:solidFill>
                          <a:srgbClr val="000000"/>
                        </a:solidFill>
                        <a:effectLst/>
                        <a:latin typeface="Calibri"/>
                      </a:endParaRPr>
                    </a:p>
                  </a:txBody>
                  <a:tcPr marL="6512" marR="6512" marT="6512" marB="0" anchor="b"/>
                </a:tc>
              </a:tr>
              <a:tr h="247880">
                <a:tc>
                  <a:txBody>
                    <a:bodyPr/>
                    <a:lstStyle/>
                    <a:p>
                      <a:pPr algn="ctr" fontAlgn="b"/>
                      <a:r>
                        <a:rPr lang="en-US" sz="1600" u="none" strike="noStrike">
                          <a:effectLst/>
                        </a:rPr>
                        <a:t>21</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a:effectLst/>
                        </a:rPr>
                        <a:t>54.16</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a:effectLst/>
                        </a:rPr>
                        <a:t>77.78</a:t>
                      </a:r>
                      <a:endParaRPr lang="en-US" sz="1600" b="0" i="0" u="none" strike="noStrike">
                        <a:solidFill>
                          <a:srgbClr val="000000"/>
                        </a:solidFill>
                        <a:effectLst/>
                        <a:latin typeface="Calibri"/>
                      </a:endParaRPr>
                    </a:p>
                  </a:txBody>
                  <a:tcPr marL="6512" marR="6512" marT="6512" marB="0" anchor="b"/>
                </a:tc>
              </a:tr>
              <a:tr h="247880">
                <a:tc>
                  <a:txBody>
                    <a:bodyPr/>
                    <a:lstStyle/>
                    <a:p>
                      <a:pPr algn="ctr" fontAlgn="b"/>
                      <a:r>
                        <a:rPr lang="en-US" sz="1600" u="none" strike="noStrike">
                          <a:effectLst/>
                        </a:rPr>
                        <a:t>22</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a:effectLst/>
                        </a:rPr>
                        <a:t>54.24</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dirty="0">
                          <a:effectLst/>
                        </a:rPr>
                        <a:t>81.48</a:t>
                      </a:r>
                      <a:endParaRPr lang="en-US" sz="1600" b="0" i="0" u="none" strike="noStrike" dirty="0">
                        <a:solidFill>
                          <a:srgbClr val="000000"/>
                        </a:solidFill>
                        <a:effectLst/>
                        <a:latin typeface="Calibri"/>
                      </a:endParaRPr>
                    </a:p>
                  </a:txBody>
                  <a:tcPr marL="6512" marR="6512" marT="6512" marB="0" anchor="b"/>
                </a:tc>
              </a:tr>
              <a:tr h="247880">
                <a:tc>
                  <a:txBody>
                    <a:bodyPr/>
                    <a:lstStyle/>
                    <a:p>
                      <a:pPr algn="ctr" fontAlgn="b"/>
                      <a:r>
                        <a:rPr lang="en-US" sz="1600" u="none" strike="noStrike">
                          <a:effectLst/>
                        </a:rPr>
                        <a:t>23</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a:effectLst/>
                        </a:rPr>
                        <a:t>55.45</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dirty="0">
                          <a:effectLst/>
                        </a:rPr>
                        <a:t>85.19</a:t>
                      </a:r>
                      <a:endParaRPr lang="en-US" sz="1600" b="0" i="0" u="none" strike="noStrike" dirty="0">
                        <a:solidFill>
                          <a:srgbClr val="000000"/>
                        </a:solidFill>
                        <a:effectLst/>
                        <a:latin typeface="Calibri"/>
                      </a:endParaRPr>
                    </a:p>
                  </a:txBody>
                  <a:tcPr marL="6512" marR="6512" marT="6512" marB="0" anchor="b"/>
                </a:tc>
              </a:tr>
              <a:tr h="247880">
                <a:tc>
                  <a:txBody>
                    <a:bodyPr/>
                    <a:lstStyle/>
                    <a:p>
                      <a:pPr algn="ctr" fontAlgn="b"/>
                      <a:r>
                        <a:rPr lang="en-US" sz="1600" u="none" strike="noStrike">
                          <a:effectLst/>
                        </a:rPr>
                        <a:t>24</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a:effectLst/>
                        </a:rPr>
                        <a:t>55.68</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dirty="0">
                          <a:effectLst/>
                        </a:rPr>
                        <a:t>88.89</a:t>
                      </a:r>
                      <a:endParaRPr lang="en-US" sz="1600" b="0" i="0" u="none" strike="noStrike" dirty="0">
                        <a:solidFill>
                          <a:srgbClr val="000000"/>
                        </a:solidFill>
                        <a:effectLst/>
                        <a:latin typeface="Calibri"/>
                      </a:endParaRPr>
                    </a:p>
                  </a:txBody>
                  <a:tcPr marL="6512" marR="6512" marT="6512" marB="0" anchor="b"/>
                </a:tc>
              </a:tr>
              <a:tr h="247880">
                <a:tc>
                  <a:txBody>
                    <a:bodyPr/>
                    <a:lstStyle/>
                    <a:p>
                      <a:pPr algn="ctr" fontAlgn="b"/>
                      <a:r>
                        <a:rPr lang="en-US" sz="1600" u="none" strike="noStrike">
                          <a:effectLst/>
                        </a:rPr>
                        <a:t>25</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a:effectLst/>
                        </a:rPr>
                        <a:t>56.18</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dirty="0">
                          <a:effectLst/>
                        </a:rPr>
                        <a:t>92.59</a:t>
                      </a:r>
                      <a:endParaRPr lang="en-US" sz="1600" b="0" i="0" u="none" strike="noStrike" dirty="0">
                        <a:solidFill>
                          <a:srgbClr val="000000"/>
                        </a:solidFill>
                        <a:effectLst/>
                        <a:latin typeface="Calibri"/>
                      </a:endParaRPr>
                    </a:p>
                  </a:txBody>
                  <a:tcPr marL="6512" marR="6512" marT="6512" marB="0" anchor="b"/>
                </a:tc>
              </a:tr>
              <a:tr h="247880">
                <a:tc>
                  <a:txBody>
                    <a:bodyPr/>
                    <a:lstStyle/>
                    <a:p>
                      <a:pPr algn="ctr" fontAlgn="b"/>
                      <a:r>
                        <a:rPr lang="en-US" sz="1600" u="none" strike="noStrike" dirty="0" smtClean="0">
                          <a:effectLst/>
                        </a:rPr>
                        <a:t>26 (</a:t>
                      </a:r>
                      <a:r>
                        <a:rPr lang="en-US" sz="1600" u="none" strike="noStrike" dirty="0" smtClean="0">
                          <a:solidFill>
                            <a:srgbClr val="FF0000"/>
                          </a:solidFill>
                          <a:effectLst/>
                        </a:rPr>
                        <a:t>N</a:t>
                      </a:r>
                      <a:r>
                        <a:rPr lang="en-US" sz="1600" u="none" strike="noStrike" dirty="0" smtClean="0">
                          <a:effectLst/>
                        </a:rPr>
                        <a:t>)</a:t>
                      </a:r>
                      <a:endParaRPr lang="en-US" sz="1600" b="0" i="0" u="none" strike="noStrike" dirty="0">
                        <a:solidFill>
                          <a:srgbClr val="000000"/>
                        </a:solidFill>
                        <a:effectLst/>
                        <a:latin typeface="Calibri"/>
                      </a:endParaRPr>
                    </a:p>
                  </a:txBody>
                  <a:tcPr marL="6512" marR="6512" marT="6512" marB="0" anchor="b"/>
                </a:tc>
                <a:tc>
                  <a:txBody>
                    <a:bodyPr/>
                    <a:lstStyle/>
                    <a:p>
                      <a:pPr algn="ctr" fontAlgn="b"/>
                      <a:r>
                        <a:rPr lang="en-US" sz="1600" u="none" strike="noStrike">
                          <a:effectLst/>
                        </a:rPr>
                        <a:t>63.41</a:t>
                      </a:r>
                      <a:endParaRPr lang="en-US" sz="1600" b="0" i="0" u="none" strike="noStrike">
                        <a:solidFill>
                          <a:srgbClr val="000000"/>
                        </a:solidFill>
                        <a:effectLst/>
                        <a:latin typeface="Calibri"/>
                      </a:endParaRPr>
                    </a:p>
                  </a:txBody>
                  <a:tcPr marL="6512" marR="6512" marT="6512" marB="0" anchor="b"/>
                </a:tc>
                <a:tc>
                  <a:txBody>
                    <a:bodyPr/>
                    <a:lstStyle/>
                    <a:p>
                      <a:pPr algn="ctr" fontAlgn="b"/>
                      <a:r>
                        <a:rPr lang="en-US" sz="1600" u="none" strike="noStrike" dirty="0">
                          <a:effectLst/>
                        </a:rPr>
                        <a:t>96.30</a:t>
                      </a:r>
                      <a:endParaRPr lang="en-US" sz="1600" b="0" i="0" u="none" strike="noStrike" dirty="0">
                        <a:solidFill>
                          <a:srgbClr val="000000"/>
                        </a:solidFill>
                        <a:effectLst/>
                        <a:latin typeface="Calibri"/>
                      </a:endParaRPr>
                    </a:p>
                  </a:txBody>
                  <a:tcPr marL="6512" marR="6512" marT="6512" marB="0" anchor="b"/>
                </a:tc>
              </a:tr>
            </a:tbl>
          </a:graphicData>
        </a:graphic>
      </p:graphicFrame>
      <p:sp>
        <p:nvSpPr>
          <p:cNvPr id="8" name="TextBox 7"/>
          <p:cNvSpPr txBox="1"/>
          <p:nvPr/>
        </p:nvSpPr>
        <p:spPr>
          <a:xfrm rot="16200000">
            <a:off x="6748005" y="1481594"/>
            <a:ext cx="1960921" cy="369332"/>
          </a:xfrm>
          <a:prstGeom prst="rect">
            <a:avLst/>
          </a:prstGeom>
          <a:noFill/>
        </p:spPr>
        <p:txBody>
          <a:bodyPr wrap="none" rtlCol="0">
            <a:spAutoFit/>
          </a:bodyPr>
          <a:lstStyle/>
          <a:p>
            <a:r>
              <a:rPr lang="en-US" dirty="0" smtClean="0">
                <a:solidFill>
                  <a:srgbClr val="FF0000"/>
                </a:solidFill>
              </a:rPr>
              <a:t>Glassboro Example</a:t>
            </a:r>
            <a:endParaRPr lang="en-US" dirty="0">
              <a:solidFill>
                <a:srgbClr val="FF0000"/>
              </a:solidFill>
            </a:endParaRPr>
          </a:p>
        </p:txBody>
      </p:sp>
      <p:cxnSp>
        <p:nvCxnSpPr>
          <p:cNvPr id="10" name="Straight Connector 9"/>
          <p:cNvCxnSpPr/>
          <p:nvPr/>
        </p:nvCxnSpPr>
        <p:spPr>
          <a:xfrm>
            <a:off x="5867400" y="0"/>
            <a:ext cx="76200" cy="6858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376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 Rainfall Cumulative Probability</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204897189"/>
              </p:ext>
            </p:extLst>
          </p:nvPr>
        </p:nvGraphicFramePr>
        <p:xfrm>
          <a:off x="0" y="1219200"/>
          <a:ext cx="9144000" cy="56388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flipV="1">
            <a:off x="4343400" y="4495800"/>
            <a:ext cx="0" cy="1524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229139" y="4495800"/>
            <a:ext cx="311426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219200" y="5562600"/>
            <a:ext cx="1447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43809" y="5562600"/>
            <a:ext cx="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261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Glassboro Example: Options?</a:t>
            </a:r>
            <a:endParaRPr lang="en-US" dirty="0"/>
          </a:p>
        </p:txBody>
      </p:sp>
      <p:sp>
        <p:nvSpPr>
          <p:cNvPr id="3" name="Content Placeholder 2"/>
          <p:cNvSpPr>
            <a:spLocks noGrp="1"/>
          </p:cNvSpPr>
          <p:nvPr>
            <p:ph idx="1"/>
          </p:nvPr>
        </p:nvSpPr>
        <p:spPr>
          <a:xfrm>
            <a:off x="304800" y="990600"/>
            <a:ext cx="8534400" cy="5410200"/>
          </a:xfrm>
        </p:spPr>
        <p:txBody>
          <a:bodyPr>
            <a:normAutofit/>
          </a:bodyPr>
          <a:lstStyle/>
          <a:p>
            <a:r>
              <a:rPr lang="en-US" dirty="0" smtClean="0">
                <a:solidFill>
                  <a:srgbClr val="FF0000"/>
                </a:solidFill>
              </a:rPr>
              <a:t>Live with it</a:t>
            </a:r>
          </a:p>
          <a:p>
            <a:pPr lvl="1"/>
            <a:r>
              <a:rPr lang="en-US" dirty="0" smtClean="0">
                <a:solidFill>
                  <a:srgbClr val="FF0000"/>
                </a:solidFill>
              </a:rPr>
              <a:t> </a:t>
            </a:r>
            <a:endParaRPr lang="en-US" dirty="0" smtClean="0">
              <a:solidFill>
                <a:srgbClr val="FF0000"/>
              </a:solidFill>
            </a:endParaRPr>
          </a:p>
          <a:p>
            <a:pPr lvl="2"/>
            <a:r>
              <a:rPr lang="en-US" dirty="0" smtClean="0">
                <a:solidFill>
                  <a:srgbClr val="FF0000"/>
                </a:solidFill>
              </a:rPr>
              <a:t> </a:t>
            </a:r>
            <a:endParaRPr lang="en-US" dirty="0" smtClean="0">
              <a:solidFill>
                <a:srgbClr val="FF0000"/>
              </a:solidFill>
            </a:endParaRPr>
          </a:p>
          <a:p>
            <a:endParaRPr lang="en-US" dirty="0" smtClean="0">
              <a:solidFill>
                <a:srgbClr val="FF0000"/>
              </a:solidFill>
            </a:endParaRPr>
          </a:p>
          <a:p>
            <a:r>
              <a:rPr lang="en-US" dirty="0" smtClean="0">
                <a:solidFill>
                  <a:srgbClr val="FF0000"/>
                </a:solidFill>
              </a:rPr>
              <a:t>Increase Catchment (Roof Area)</a:t>
            </a:r>
          </a:p>
          <a:p>
            <a:pPr lvl="1"/>
            <a:r>
              <a:rPr lang="en-US" dirty="0" smtClean="0">
                <a:solidFill>
                  <a:srgbClr val="FF0000"/>
                </a:solidFill>
              </a:rPr>
              <a:t>Want enough water in 9 of 10 years?</a:t>
            </a:r>
          </a:p>
          <a:p>
            <a:pPr lvl="1"/>
            <a:r>
              <a:rPr lang="en-US" dirty="0" smtClean="0">
                <a:solidFill>
                  <a:srgbClr val="FF0000"/>
                </a:solidFill>
              </a:rPr>
              <a:t>R ≥ 32.5 </a:t>
            </a:r>
            <a:r>
              <a:rPr lang="en-US" dirty="0" smtClean="0">
                <a:solidFill>
                  <a:srgbClr val="FF0000"/>
                </a:solidFill>
              </a:rPr>
              <a:t>inches:</a:t>
            </a:r>
          </a:p>
          <a:p>
            <a:pPr lvl="1"/>
            <a:r>
              <a:rPr lang="en-US" dirty="0" smtClean="0">
                <a:solidFill>
                  <a:srgbClr val="FF0000"/>
                </a:solidFill>
                <a:sym typeface="Symbol"/>
              </a:rPr>
              <a:t>Min </a:t>
            </a:r>
            <a:r>
              <a:rPr lang="en-US" dirty="0" smtClean="0">
                <a:solidFill>
                  <a:srgbClr val="FF0000"/>
                </a:solidFill>
              </a:rPr>
              <a:t>A </a:t>
            </a:r>
            <a:r>
              <a:rPr lang="en-US" dirty="0">
                <a:solidFill>
                  <a:srgbClr val="FF0000"/>
                </a:solidFill>
              </a:rPr>
              <a:t>= </a:t>
            </a:r>
            <a:r>
              <a:rPr lang="en-US" dirty="0" smtClean="0">
                <a:solidFill>
                  <a:srgbClr val="FF0000"/>
                </a:solidFill>
              </a:rPr>
              <a:t>D </a:t>
            </a:r>
            <a:r>
              <a:rPr lang="en-US" dirty="0">
                <a:solidFill>
                  <a:srgbClr val="FF0000"/>
                </a:solidFill>
              </a:rPr>
              <a:t>/ </a:t>
            </a:r>
            <a:r>
              <a:rPr lang="en-US" dirty="0" smtClean="0">
                <a:solidFill>
                  <a:srgbClr val="FF0000"/>
                </a:solidFill>
              </a:rPr>
              <a:t>(R </a:t>
            </a:r>
            <a:r>
              <a:rPr lang="en-US" dirty="0">
                <a:solidFill>
                  <a:srgbClr val="FF0000"/>
                </a:solidFill>
              </a:rPr>
              <a:t>C</a:t>
            </a:r>
            <a:r>
              <a:rPr lang="en-US" baseline="-25000" dirty="0">
                <a:solidFill>
                  <a:srgbClr val="FF0000"/>
                </a:solidFill>
              </a:rPr>
              <a:t>r</a:t>
            </a:r>
            <a:r>
              <a:rPr lang="en-US" dirty="0" smtClean="0">
                <a:solidFill>
                  <a:srgbClr val="FF0000"/>
                </a:solidFill>
              </a:rPr>
              <a:t>) = </a:t>
            </a:r>
            <a:r>
              <a:rPr lang="en-US" dirty="0" smtClean="0">
                <a:solidFill>
                  <a:srgbClr val="FF0000"/>
                </a:solidFill>
                <a:sym typeface="Symbol"/>
              </a:rPr>
              <a:t> </a:t>
            </a:r>
            <a:endParaRPr lang="en-US" dirty="0" smtClean="0">
              <a:solidFill>
                <a:srgbClr val="FF0000"/>
              </a:solidFill>
              <a:sym typeface="Symbol"/>
            </a:endParaRPr>
          </a:p>
          <a:p>
            <a:endParaRPr lang="en-US" dirty="0" smtClean="0">
              <a:solidFill>
                <a:srgbClr val="FF0000"/>
              </a:solidFill>
              <a:sym typeface="Symbol"/>
            </a:endParaRPr>
          </a:p>
          <a:p>
            <a:r>
              <a:rPr lang="en-US" dirty="0" smtClean="0">
                <a:solidFill>
                  <a:srgbClr val="FF0000"/>
                </a:solidFill>
                <a:sym typeface="Symbol"/>
              </a:rPr>
              <a:t> </a:t>
            </a:r>
            <a:endParaRPr lang="en-US" dirty="0">
              <a:solidFill>
                <a:srgbClr val="FF0000"/>
              </a:solidFill>
              <a:sym typeface="Symbol"/>
            </a:endParaRPr>
          </a:p>
          <a:p>
            <a:pPr lvl="1"/>
            <a:endParaRPr lang="en-US" dirty="0" smtClean="0"/>
          </a:p>
          <a:p>
            <a:pPr lvl="1"/>
            <a:endParaRPr lang="en-US" dirty="0"/>
          </a:p>
        </p:txBody>
      </p:sp>
    </p:spTree>
    <p:extLst>
      <p:ext uri="{BB962C8B-B14F-4D97-AF65-F5344CB8AC3E}">
        <p14:creationId xmlns:p14="http://schemas.microsoft.com/office/powerpoint/2010/main" val="7226470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lnSpcReduction="10000"/>
          </a:bodyPr>
          <a:lstStyle/>
          <a:p>
            <a:r>
              <a:rPr lang="en-US" dirty="0" smtClean="0"/>
              <a:t>Filtration</a:t>
            </a:r>
          </a:p>
          <a:p>
            <a:pPr lvl="1"/>
            <a:r>
              <a:rPr lang="en-US" dirty="0" smtClean="0"/>
              <a:t>Sieve type or Sand</a:t>
            </a:r>
          </a:p>
          <a:p>
            <a:r>
              <a:rPr lang="en-US" dirty="0" smtClean="0"/>
              <a:t>Disinfection</a:t>
            </a:r>
          </a:p>
          <a:p>
            <a:pPr lvl="1"/>
            <a:r>
              <a:rPr lang="en-US" dirty="0" smtClean="0"/>
              <a:t>Chlorine, </a:t>
            </a:r>
            <a:br>
              <a:rPr lang="en-US" dirty="0" smtClean="0"/>
            </a:br>
            <a:r>
              <a:rPr lang="en-US" dirty="0" smtClean="0"/>
              <a:t>Chloramines, </a:t>
            </a:r>
            <a:br>
              <a:rPr lang="en-US" dirty="0" smtClean="0"/>
            </a:br>
            <a:r>
              <a:rPr lang="en-US" dirty="0" smtClean="0"/>
              <a:t>UV, Sunlight </a:t>
            </a:r>
          </a:p>
          <a:p>
            <a:r>
              <a:rPr lang="en-US" dirty="0" smtClean="0"/>
              <a:t>Other</a:t>
            </a:r>
          </a:p>
          <a:p>
            <a:pPr lvl="1"/>
            <a:r>
              <a:rPr lang="en-US" dirty="0" smtClean="0"/>
              <a:t>Carbon</a:t>
            </a:r>
          </a:p>
          <a:p>
            <a:pPr lvl="1"/>
            <a:r>
              <a:rPr lang="en-US" dirty="0" smtClean="0"/>
              <a:t>Reverse Osmosis</a:t>
            </a:r>
          </a:p>
          <a:p>
            <a:pPr lvl="1"/>
            <a:r>
              <a:rPr lang="en-US" dirty="0" smtClean="0"/>
              <a:t>Boiling</a:t>
            </a:r>
            <a:endParaRPr lang="en-US" dirty="0"/>
          </a:p>
        </p:txBody>
      </p:sp>
      <p:pic>
        <p:nvPicPr>
          <p:cNvPr id="5" name="Picture 2" descr="http://www.nirmaljal.net/admin/mod_photo/235_rainwater-harves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2057400"/>
            <a:ext cx="4762500" cy="3714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227834" y="0"/>
            <a:ext cx="1916166" cy="369332"/>
          </a:xfrm>
          <a:prstGeom prst="rect">
            <a:avLst/>
          </a:prstGeom>
        </p:spPr>
        <p:txBody>
          <a:bodyPr wrap="none">
            <a:spAutoFit/>
          </a:bodyPr>
          <a:lstStyle/>
          <a:p>
            <a:r>
              <a:rPr lang="en-US" dirty="0"/>
              <a:t>www.nirmaljal.net</a:t>
            </a:r>
          </a:p>
        </p:txBody>
      </p:sp>
    </p:spTree>
    <p:extLst>
      <p:ext uri="{BB962C8B-B14F-4D97-AF65-F5344CB8AC3E}">
        <p14:creationId xmlns:p14="http://schemas.microsoft.com/office/powerpoint/2010/main" val="7917703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a:t>
            </a:r>
            <a:r>
              <a:rPr lang="en-US" dirty="0" err="1" smtClean="0"/>
              <a:t>V</a:t>
            </a:r>
            <a:r>
              <a:rPr lang="en-US" baseline="-25000" dirty="0" err="1" smtClean="0"/>
              <a:t>s</a:t>
            </a:r>
            <a:r>
              <a:rPr lang="en-US" dirty="0" smtClean="0"/>
              <a:t> </a:t>
            </a:r>
            <a:endParaRPr lang="en-US" dirty="0"/>
          </a:p>
        </p:txBody>
      </p:sp>
      <p:sp>
        <p:nvSpPr>
          <p:cNvPr id="3" name="Content Placeholder 2"/>
          <p:cNvSpPr>
            <a:spLocks noGrp="1"/>
          </p:cNvSpPr>
          <p:nvPr>
            <p:ph idx="1"/>
          </p:nvPr>
        </p:nvSpPr>
        <p:spPr>
          <a:xfrm>
            <a:off x="457200" y="990600"/>
            <a:ext cx="8229600" cy="5135563"/>
          </a:xfrm>
        </p:spPr>
        <p:txBody>
          <a:bodyPr/>
          <a:lstStyle/>
          <a:p>
            <a:r>
              <a:rPr lang="en-US" dirty="0" smtClean="0"/>
              <a:t>Short Term</a:t>
            </a:r>
          </a:p>
          <a:p>
            <a:pPr lvl="1"/>
            <a:r>
              <a:rPr lang="en-US" dirty="0" smtClean="0">
                <a:solidFill>
                  <a:srgbClr val="FF0000"/>
                </a:solidFill>
              </a:rPr>
              <a:t> </a:t>
            </a:r>
            <a:endParaRPr lang="en-US" dirty="0" smtClean="0">
              <a:solidFill>
                <a:srgbClr val="FF0000"/>
              </a:solidFill>
            </a:endParaRPr>
          </a:p>
          <a:p>
            <a:endParaRPr lang="en-US" dirty="0" smtClean="0"/>
          </a:p>
          <a:p>
            <a:r>
              <a:rPr lang="en-US" dirty="0" smtClean="0"/>
              <a:t>Long Term</a:t>
            </a:r>
          </a:p>
          <a:p>
            <a:pPr lvl="1"/>
            <a:r>
              <a:rPr lang="en-US" dirty="0" smtClean="0">
                <a:solidFill>
                  <a:srgbClr val="FF0000"/>
                </a:solidFill>
              </a:rPr>
              <a:t> </a:t>
            </a:r>
            <a:endParaRPr lang="en-US" dirty="0">
              <a:solidFill>
                <a:srgbClr val="FF0000"/>
              </a:solidFill>
            </a:endParaRPr>
          </a:p>
        </p:txBody>
      </p:sp>
      <p:pic>
        <p:nvPicPr>
          <p:cNvPr id="6" name="Picture 2" descr="http://www.selba.org/EngTaster/Ecological/Images/Ecohouse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253" y="2667000"/>
            <a:ext cx="5210636"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86374" y="14117"/>
            <a:ext cx="1580817" cy="369332"/>
          </a:xfrm>
          <a:prstGeom prst="rect">
            <a:avLst/>
          </a:prstGeom>
        </p:spPr>
        <p:txBody>
          <a:bodyPr wrap="none">
            <a:spAutoFit/>
          </a:bodyPr>
          <a:lstStyle/>
          <a:p>
            <a:r>
              <a:rPr lang="en-US" dirty="0"/>
              <a:t>www.selba.org</a:t>
            </a:r>
          </a:p>
        </p:txBody>
      </p:sp>
    </p:spTree>
    <p:extLst>
      <p:ext uri="{BB962C8B-B14F-4D97-AF65-F5344CB8AC3E}">
        <p14:creationId xmlns:p14="http://schemas.microsoft.com/office/powerpoint/2010/main" val="7917703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Short Term</a:t>
            </a:r>
            <a:endParaRPr lang="en-US" dirty="0"/>
          </a:p>
        </p:txBody>
      </p:sp>
      <p:sp>
        <p:nvSpPr>
          <p:cNvPr id="3" name="Content Placeholder 2"/>
          <p:cNvSpPr>
            <a:spLocks noGrp="1"/>
          </p:cNvSpPr>
          <p:nvPr>
            <p:ph idx="1"/>
          </p:nvPr>
        </p:nvSpPr>
        <p:spPr>
          <a:xfrm>
            <a:off x="457200" y="990600"/>
            <a:ext cx="8382000" cy="5135563"/>
          </a:xfrm>
        </p:spPr>
        <p:txBody>
          <a:bodyPr>
            <a:normAutofit/>
          </a:bodyPr>
          <a:lstStyle/>
          <a:p>
            <a:r>
              <a:rPr lang="en-US" dirty="0" smtClean="0"/>
              <a:t>How many days supply do you want?</a:t>
            </a:r>
          </a:p>
          <a:p>
            <a:r>
              <a:rPr lang="en-US" dirty="0" err="1" smtClean="0"/>
              <a:t>V</a:t>
            </a:r>
            <a:r>
              <a:rPr lang="en-US" baseline="-25000" dirty="0" err="1" smtClean="0"/>
              <a:t>s</a:t>
            </a:r>
            <a:r>
              <a:rPr lang="en-US" dirty="0" smtClean="0"/>
              <a:t> = T D</a:t>
            </a:r>
          </a:p>
          <a:p>
            <a:pPr lvl="1"/>
            <a:r>
              <a:rPr lang="en-US" dirty="0" smtClean="0"/>
              <a:t>T = Time</a:t>
            </a:r>
          </a:p>
          <a:p>
            <a:pPr lvl="1"/>
            <a:r>
              <a:rPr lang="en-US" dirty="0" smtClean="0"/>
              <a:t>D = Demand</a:t>
            </a:r>
          </a:p>
          <a:p>
            <a:endParaRPr lang="en-US" dirty="0"/>
          </a:p>
          <a:p>
            <a:r>
              <a:rPr lang="en-US" dirty="0" smtClean="0"/>
              <a:t>Glassboro Example</a:t>
            </a:r>
          </a:p>
          <a:p>
            <a:pPr lvl="1"/>
            <a:r>
              <a:rPr lang="en-US" dirty="0" smtClean="0">
                <a:solidFill>
                  <a:srgbClr val="FF0000"/>
                </a:solidFill>
              </a:rPr>
              <a:t> </a:t>
            </a:r>
            <a:endParaRPr lang="en-US" dirty="0" smtClean="0">
              <a:solidFill>
                <a:srgbClr val="FF0000"/>
              </a:solidFill>
            </a:endParaRPr>
          </a:p>
          <a:p>
            <a:pPr lvl="1"/>
            <a:r>
              <a:rPr lang="en-US" dirty="0">
                <a:solidFill>
                  <a:srgbClr val="FF0000"/>
                </a:solidFill>
              </a:rPr>
              <a:t>V</a:t>
            </a:r>
            <a:r>
              <a:rPr lang="en-US" baseline="-25000" dirty="0">
                <a:solidFill>
                  <a:srgbClr val="FF0000"/>
                </a:solidFill>
              </a:rPr>
              <a:t>s</a:t>
            </a:r>
            <a:r>
              <a:rPr lang="en-US" dirty="0">
                <a:solidFill>
                  <a:srgbClr val="FF0000"/>
                </a:solidFill>
              </a:rPr>
              <a:t> </a:t>
            </a:r>
            <a:r>
              <a:rPr lang="en-US" dirty="0" smtClean="0">
                <a:solidFill>
                  <a:srgbClr val="FF0000"/>
                </a:solidFill>
              </a:rPr>
              <a:t>= </a:t>
            </a:r>
            <a:r>
              <a:rPr lang="en-US" dirty="0" smtClean="0">
                <a:solidFill>
                  <a:srgbClr val="FF0000"/>
                </a:solidFill>
              </a:rPr>
              <a:t> </a:t>
            </a:r>
            <a:endParaRPr lang="en-US" dirty="0" smtClean="0">
              <a:solidFill>
                <a:srgbClr val="FF0000"/>
              </a:solidFill>
              <a:sym typeface="Symbol"/>
            </a:endParaRPr>
          </a:p>
          <a:p>
            <a:pPr lvl="2"/>
            <a:r>
              <a:rPr lang="en-US" dirty="0" smtClean="0">
                <a:solidFill>
                  <a:srgbClr val="FF0000"/>
                </a:solidFill>
                <a:sym typeface="Symbol"/>
              </a:rPr>
              <a:t> </a:t>
            </a:r>
            <a:endParaRPr lang="en-US" dirty="0"/>
          </a:p>
        </p:txBody>
      </p:sp>
    </p:spTree>
    <p:extLst>
      <p:ext uri="{BB962C8B-B14F-4D97-AF65-F5344CB8AC3E}">
        <p14:creationId xmlns:p14="http://schemas.microsoft.com/office/powerpoint/2010/main" val="19082011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Long Term</a:t>
            </a:r>
            <a:endParaRPr lang="en-US" dirty="0"/>
          </a:p>
        </p:txBody>
      </p:sp>
      <p:sp>
        <p:nvSpPr>
          <p:cNvPr id="3" name="Content Placeholder 2"/>
          <p:cNvSpPr>
            <a:spLocks noGrp="1"/>
          </p:cNvSpPr>
          <p:nvPr>
            <p:ph idx="1"/>
          </p:nvPr>
        </p:nvSpPr>
        <p:spPr/>
        <p:txBody>
          <a:bodyPr>
            <a:normAutofit lnSpcReduction="10000"/>
          </a:bodyPr>
          <a:lstStyle/>
          <a:p>
            <a:r>
              <a:rPr lang="en-US" dirty="0" smtClean="0"/>
              <a:t>Use Mass Curve to determine storage needed to get through dry season</a:t>
            </a:r>
          </a:p>
          <a:p>
            <a:r>
              <a:rPr lang="en-US" dirty="0" smtClean="0"/>
              <a:t>Plot cumulative Demand &amp; Supply to find maximum deficient, </a:t>
            </a:r>
            <a:r>
              <a:rPr lang="en-US" dirty="0" err="1" smtClean="0"/>
              <a:t>Max</a:t>
            </a:r>
            <a:r>
              <a:rPr lang="en-US" baseline="-25000" dirty="0" err="1" smtClean="0"/>
              <a:t>d</a:t>
            </a:r>
            <a:r>
              <a:rPr lang="en-US" dirty="0" smtClean="0"/>
              <a:t> </a:t>
            </a:r>
          </a:p>
          <a:p>
            <a:pPr lvl="1"/>
            <a:r>
              <a:rPr lang="en-US" dirty="0" err="1" smtClean="0"/>
              <a:t>V</a:t>
            </a:r>
            <a:r>
              <a:rPr lang="en-US" baseline="-25000" dirty="0" err="1" smtClean="0"/>
              <a:t>s</a:t>
            </a:r>
            <a:r>
              <a:rPr lang="en-US" dirty="0" smtClean="0"/>
              <a:t> = </a:t>
            </a:r>
            <a:r>
              <a:rPr lang="en-US" dirty="0" err="1" smtClean="0"/>
              <a:t>Max</a:t>
            </a:r>
            <a:r>
              <a:rPr lang="en-US" baseline="-25000" dirty="0" err="1" smtClean="0"/>
              <a:t>d</a:t>
            </a:r>
            <a:r>
              <a:rPr lang="en-US" dirty="0" smtClean="0"/>
              <a:t> = Max(D</a:t>
            </a:r>
            <a:r>
              <a:rPr lang="en-US" baseline="-25000" dirty="0" smtClean="0"/>
              <a:t>c</a:t>
            </a:r>
            <a:r>
              <a:rPr lang="en-US" dirty="0" smtClean="0"/>
              <a:t> – </a:t>
            </a:r>
            <a:r>
              <a:rPr lang="en-US" dirty="0" err="1" smtClean="0"/>
              <a:t>S</a:t>
            </a:r>
            <a:r>
              <a:rPr lang="en-US" baseline="-25000" dirty="0" err="1" smtClean="0"/>
              <a:t>c</a:t>
            </a:r>
            <a:r>
              <a:rPr lang="en-US" dirty="0" smtClean="0"/>
              <a:t>)</a:t>
            </a:r>
          </a:p>
          <a:p>
            <a:pPr lvl="2"/>
            <a:r>
              <a:rPr lang="en-US" dirty="0" smtClean="0"/>
              <a:t>D</a:t>
            </a:r>
            <a:r>
              <a:rPr lang="en-US" baseline="-25000" dirty="0" smtClean="0"/>
              <a:t>c</a:t>
            </a:r>
            <a:r>
              <a:rPr lang="en-US" dirty="0" smtClean="0"/>
              <a:t> = Cumulative Demand</a:t>
            </a:r>
          </a:p>
          <a:p>
            <a:pPr lvl="2"/>
            <a:r>
              <a:rPr lang="en-US" dirty="0" err="1" smtClean="0"/>
              <a:t>S</a:t>
            </a:r>
            <a:r>
              <a:rPr lang="en-US" baseline="-25000" dirty="0" err="1" smtClean="0"/>
              <a:t>c</a:t>
            </a:r>
            <a:r>
              <a:rPr lang="en-US" dirty="0" smtClean="0"/>
              <a:t> </a:t>
            </a:r>
            <a:r>
              <a:rPr lang="en-US" dirty="0"/>
              <a:t>= </a:t>
            </a:r>
            <a:r>
              <a:rPr lang="en-US" dirty="0" smtClean="0"/>
              <a:t>Cumulative Supply</a:t>
            </a:r>
          </a:p>
          <a:p>
            <a:endParaRPr lang="en-US" dirty="0"/>
          </a:p>
          <a:p>
            <a:r>
              <a:rPr lang="en-US" dirty="0" smtClean="0"/>
              <a:t>Glassboro Example: D</a:t>
            </a:r>
            <a:r>
              <a:rPr lang="en-US" baseline="-25000" dirty="0" smtClean="0"/>
              <a:t>c</a:t>
            </a:r>
            <a:r>
              <a:rPr lang="en-US" dirty="0" smtClean="0"/>
              <a:t> </a:t>
            </a:r>
          </a:p>
          <a:p>
            <a:pPr lvl="1"/>
            <a:r>
              <a:rPr lang="en-US" dirty="0" smtClean="0">
                <a:solidFill>
                  <a:srgbClr val="FF0000"/>
                </a:solidFill>
                <a:sym typeface="Symbol"/>
              </a:rPr>
              <a:t> </a:t>
            </a:r>
            <a:endParaRPr lang="en-US" dirty="0"/>
          </a:p>
          <a:p>
            <a:pPr lvl="1"/>
            <a:endParaRPr lang="en-US" dirty="0"/>
          </a:p>
        </p:txBody>
      </p:sp>
    </p:spTree>
    <p:extLst>
      <p:ext uri="{BB962C8B-B14F-4D97-AF65-F5344CB8AC3E}">
        <p14:creationId xmlns:p14="http://schemas.microsoft.com/office/powerpoint/2010/main" val="2773253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Indoor Water Use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806114686"/>
              </p:ext>
            </p:extLst>
          </p:nvPr>
        </p:nvGraphicFramePr>
        <p:xfrm>
          <a:off x="1371600" y="1295400"/>
          <a:ext cx="6353174" cy="52387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81000" y="6488668"/>
            <a:ext cx="8043484" cy="369332"/>
          </a:xfrm>
          <a:prstGeom prst="rect">
            <a:avLst/>
          </a:prstGeom>
          <a:noFill/>
        </p:spPr>
        <p:txBody>
          <a:bodyPr wrap="none" rtlCol="0">
            <a:spAutoFit/>
          </a:bodyPr>
          <a:lstStyle/>
          <a:p>
            <a:r>
              <a:rPr lang="en-US" dirty="0" smtClean="0"/>
              <a:t>American Water Works Research Foundation (1999) “Residential End Uses of Water”</a:t>
            </a:r>
            <a:endParaRPr lang="en-US" dirty="0"/>
          </a:p>
        </p:txBody>
      </p:sp>
    </p:spTree>
    <p:extLst>
      <p:ext uri="{BB962C8B-B14F-4D97-AF65-F5344CB8AC3E}">
        <p14:creationId xmlns:p14="http://schemas.microsoft.com/office/powerpoint/2010/main" val="2494713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Glassboro Example: </a:t>
            </a:r>
            <a:r>
              <a:rPr lang="en-US" sz="3600" dirty="0" err="1" smtClean="0"/>
              <a:t>S</a:t>
            </a:r>
            <a:r>
              <a:rPr lang="en-US" sz="3600" baseline="-25000" dirty="0" err="1" smtClean="0"/>
              <a:t>c</a:t>
            </a:r>
            <a:endParaRPr lang="en-US" sz="3600" baseline="-25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7649811"/>
              </p:ext>
            </p:extLst>
          </p:nvPr>
        </p:nvGraphicFramePr>
        <p:xfrm>
          <a:off x="9938" y="1066800"/>
          <a:ext cx="9134061" cy="5791194"/>
        </p:xfrm>
        <a:graphic>
          <a:graphicData uri="http://schemas.openxmlformats.org/drawingml/2006/table">
            <a:tbl>
              <a:tblPr firstRow="1" bandRow="1">
                <a:tableStyleId>{5C22544A-7EE6-4342-B048-85BDC9FD1C3A}</a:tableStyleId>
              </a:tblPr>
              <a:tblGrid>
                <a:gridCol w="2199862"/>
                <a:gridCol w="2438400"/>
                <a:gridCol w="4495799"/>
              </a:tblGrid>
              <a:tr h="445477">
                <a:tc>
                  <a:txBody>
                    <a:bodyPr/>
                    <a:lstStyle/>
                    <a:p>
                      <a:pPr algn="ctr"/>
                      <a:r>
                        <a:rPr lang="en-US" sz="2000" dirty="0" smtClean="0"/>
                        <a:t>Month</a:t>
                      </a:r>
                      <a:endParaRPr lang="en-US" sz="2000" dirty="0"/>
                    </a:p>
                  </a:txBody>
                  <a:tcPr/>
                </a:tc>
                <a:tc>
                  <a:txBody>
                    <a:bodyPr/>
                    <a:lstStyle/>
                    <a:p>
                      <a:pPr algn="ctr"/>
                      <a:r>
                        <a:rPr lang="en-US" sz="2000" dirty="0" smtClean="0"/>
                        <a:t>Mean Rain (in)</a:t>
                      </a:r>
                      <a:endParaRPr lang="en-US" sz="2000" dirty="0"/>
                    </a:p>
                  </a:txBody>
                  <a:tcPr/>
                </a:tc>
                <a:tc>
                  <a:txBody>
                    <a:bodyPr/>
                    <a:lstStyle/>
                    <a:p>
                      <a:pPr algn="ctr"/>
                      <a:r>
                        <a:rPr lang="en-US" sz="2000" dirty="0" smtClean="0"/>
                        <a:t>Cumulative Supply (ft</a:t>
                      </a:r>
                      <a:r>
                        <a:rPr lang="en-US" sz="2000" baseline="30000" dirty="0" smtClean="0"/>
                        <a:t>3</a:t>
                      </a:r>
                      <a:r>
                        <a:rPr lang="en-US" sz="2000" dirty="0" smtClean="0"/>
                        <a:t>)</a:t>
                      </a:r>
                      <a:endParaRPr lang="en-US" sz="2000" dirty="0"/>
                    </a:p>
                  </a:txBody>
                  <a:tcPr/>
                </a:tc>
              </a:tr>
              <a:tr h="411209">
                <a:tc>
                  <a:txBody>
                    <a:bodyPr/>
                    <a:lstStyle/>
                    <a:p>
                      <a:pPr algn="ctr"/>
                      <a:r>
                        <a:rPr lang="en-US" sz="1800" dirty="0" smtClean="0"/>
                        <a:t>January</a:t>
                      </a:r>
                      <a:endParaRPr lang="en-US" sz="1800" dirty="0"/>
                    </a:p>
                  </a:txBody>
                  <a:tcPr/>
                </a:tc>
                <a:tc>
                  <a:txBody>
                    <a:bodyPr/>
                    <a:lstStyle/>
                    <a:p>
                      <a:pPr algn="ctr"/>
                      <a:r>
                        <a:rPr lang="en-US" sz="1800" dirty="0" smtClean="0"/>
                        <a:t>3.47</a:t>
                      </a:r>
                      <a:endParaRPr lang="en-US" sz="1800" dirty="0"/>
                    </a:p>
                  </a:txBody>
                  <a:tcPr/>
                </a:tc>
                <a:tc>
                  <a:txBody>
                    <a:bodyPr/>
                    <a:lstStyle/>
                    <a:p>
                      <a:pPr algn="ctr"/>
                      <a:r>
                        <a:rPr lang="en-US" sz="1800" dirty="0" smtClean="0"/>
                        <a:t>3.47</a:t>
                      </a:r>
                      <a:r>
                        <a:rPr lang="en-US" sz="1800" dirty="0" smtClean="0">
                          <a:sym typeface="Symbol"/>
                        </a:rPr>
                        <a:t>20000.80/12 = 462</a:t>
                      </a:r>
                      <a:endParaRPr lang="en-US" sz="1800" dirty="0"/>
                    </a:p>
                  </a:txBody>
                  <a:tcPr/>
                </a:tc>
              </a:tr>
              <a:tr h="411209">
                <a:tc>
                  <a:txBody>
                    <a:bodyPr/>
                    <a:lstStyle/>
                    <a:p>
                      <a:pPr algn="ctr"/>
                      <a:r>
                        <a:rPr lang="en-US" sz="1800" dirty="0" smtClean="0"/>
                        <a:t>February</a:t>
                      </a:r>
                      <a:endParaRPr lang="en-US" sz="1800" dirty="0"/>
                    </a:p>
                  </a:txBody>
                  <a:tcPr/>
                </a:tc>
                <a:tc>
                  <a:txBody>
                    <a:bodyPr/>
                    <a:lstStyle/>
                    <a:p>
                      <a:pPr algn="ctr"/>
                      <a:r>
                        <a:rPr lang="en-US" sz="1800" dirty="0" smtClean="0"/>
                        <a:t>2.81</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462 + 2.81</a:t>
                      </a:r>
                      <a:r>
                        <a:rPr lang="en-US" sz="1800" dirty="0" smtClean="0">
                          <a:sym typeface="Symbol"/>
                        </a:rPr>
                        <a:t>20000.80/12 = 836</a:t>
                      </a:r>
                      <a:endParaRPr lang="en-US" sz="1800" dirty="0" smtClean="0"/>
                    </a:p>
                  </a:txBody>
                  <a:tcPr/>
                </a:tc>
              </a:tr>
              <a:tr h="411209">
                <a:tc>
                  <a:txBody>
                    <a:bodyPr/>
                    <a:lstStyle/>
                    <a:p>
                      <a:pPr algn="ctr"/>
                      <a:r>
                        <a:rPr lang="en-US" sz="1800" dirty="0" smtClean="0"/>
                        <a:t>March</a:t>
                      </a:r>
                      <a:endParaRPr lang="en-US" sz="1800" dirty="0"/>
                    </a:p>
                  </a:txBody>
                  <a:tcPr/>
                </a:tc>
                <a:tc>
                  <a:txBody>
                    <a:bodyPr/>
                    <a:lstStyle/>
                    <a:p>
                      <a:pPr algn="ctr"/>
                      <a:r>
                        <a:rPr lang="en-US" sz="1800" dirty="0" smtClean="0"/>
                        <a:t>3.96</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ym typeface="Symbol"/>
                        </a:rPr>
                        <a:t>836 </a:t>
                      </a:r>
                      <a:r>
                        <a:rPr lang="en-US" sz="1800" dirty="0" smtClean="0"/>
                        <a:t>+ 3.96</a:t>
                      </a:r>
                      <a:r>
                        <a:rPr lang="en-US" sz="1800" dirty="0" smtClean="0">
                          <a:sym typeface="Symbol"/>
                        </a:rPr>
                        <a:t>20000.80/12 = </a:t>
                      </a:r>
                      <a:r>
                        <a:rPr lang="en-US" sz="1800" dirty="0" smtClean="0"/>
                        <a:t>1365</a:t>
                      </a:r>
                      <a:endParaRPr lang="en-US" sz="1800" dirty="0"/>
                    </a:p>
                  </a:txBody>
                  <a:tcPr/>
                </a:tc>
              </a:tr>
              <a:tr h="411209">
                <a:tc>
                  <a:txBody>
                    <a:bodyPr/>
                    <a:lstStyle/>
                    <a:p>
                      <a:pPr algn="ctr"/>
                      <a:r>
                        <a:rPr lang="en-US" sz="1800" dirty="0" smtClean="0"/>
                        <a:t>April</a:t>
                      </a:r>
                      <a:endParaRPr lang="en-US" sz="1800" dirty="0"/>
                    </a:p>
                  </a:txBody>
                  <a:tcPr/>
                </a:tc>
                <a:tc>
                  <a:txBody>
                    <a:bodyPr/>
                    <a:lstStyle/>
                    <a:p>
                      <a:pPr algn="ctr"/>
                      <a:r>
                        <a:rPr lang="en-US" sz="1800" dirty="0" smtClean="0"/>
                        <a:t>3.81</a:t>
                      </a:r>
                      <a:endParaRPr lang="en-US" sz="1800" dirty="0"/>
                    </a:p>
                  </a:txBody>
                  <a:tcPr/>
                </a:tc>
                <a:tc>
                  <a:txBody>
                    <a:bodyPr/>
                    <a:lstStyle/>
                    <a:p>
                      <a:pPr algn="ctr"/>
                      <a:r>
                        <a:rPr lang="en-US" sz="1800" dirty="0" smtClean="0"/>
                        <a:t>1365 + 3.81</a:t>
                      </a:r>
                      <a:r>
                        <a:rPr lang="en-US" sz="1800" dirty="0" smtClean="0">
                          <a:sym typeface="Symbol"/>
                        </a:rPr>
                        <a:t>20000.80/12 = </a:t>
                      </a:r>
                      <a:r>
                        <a:rPr lang="en-US" sz="1800" dirty="0" smtClean="0"/>
                        <a:t>1873</a:t>
                      </a:r>
                      <a:endParaRPr lang="en-US" sz="1800" dirty="0"/>
                    </a:p>
                  </a:txBody>
                  <a:tcPr/>
                </a:tc>
              </a:tr>
              <a:tr h="411209">
                <a:tc>
                  <a:txBody>
                    <a:bodyPr/>
                    <a:lstStyle/>
                    <a:p>
                      <a:pPr algn="ctr"/>
                      <a:r>
                        <a:rPr lang="en-US" sz="1800" dirty="0" smtClean="0"/>
                        <a:t>May</a:t>
                      </a:r>
                    </a:p>
                  </a:txBody>
                  <a:tcPr/>
                </a:tc>
                <a:tc>
                  <a:txBody>
                    <a:bodyPr/>
                    <a:lstStyle/>
                    <a:p>
                      <a:pPr algn="ctr"/>
                      <a:r>
                        <a:rPr lang="en-US" sz="1800" dirty="0" smtClean="0"/>
                        <a:t>3.97</a:t>
                      </a:r>
                      <a:endParaRPr lang="en-US" sz="1800" dirty="0"/>
                    </a:p>
                  </a:txBody>
                  <a:tcPr/>
                </a:tc>
                <a:tc>
                  <a:txBody>
                    <a:bodyPr/>
                    <a:lstStyle/>
                    <a:p>
                      <a:pPr algn="ctr"/>
                      <a:r>
                        <a:rPr lang="en-US" sz="1800" dirty="0" smtClean="0"/>
                        <a:t>1873 + 3.97</a:t>
                      </a:r>
                      <a:r>
                        <a:rPr lang="en-US" sz="1800" dirty="0" smtClean="0">
                          <a:sym typeface="Symbol"/>
                        </a:rPr>
                        <a:t>20000.80/12 = </a:t>
                      </a:r>
                      <a:r>
                        <a:rPr lang="en-US" sz="1800" dirty="0" smtClean="0"/>
                        <a:t>2402</a:t>
                      </a:r>
                      <a:endParaRPr lang="en-US" sz="1800" dirty="0"/>
                    </a:p>
                  </a:txBody>
                  <a:tcPr/>
                </a:tc>
              </a:tr>
              <a:tr h="411209">
                <a:tc>
                  <a:txBody>
                    <a:bodyPr/>
                    <a:lstStyle/>
                    <a:p>
                      <a:pPr algn="ctr"/>
                      <a:r>
                        <a:rPr lang="en-US" sz="1800" dirty="0" smtClean="0"/>
                        <a:t>June</a:t>
                      </a:r>
                      <a:endParaRPr lang="en-US" sz="1800" dirty="0"/>
                    </a:p>
                  </a:txBody>
                  <a:tcPr/>
                </a:tc>
                <a:tc>
                  <a:txBody>
                    <a:bodyPr/>
                    <a:lstStyle/>
                    <a:p>
                      <a:pPr algn="ctr"/>
                      <a:r>
                        <a:rPr lang="en-US" sz="1800" dirty="0" smtClean="0"/>
                        <a:t>3.56</a:t>
                      </a:r>
                      <a:endParaRPr lang="en-US" sz="1800" dirty="0"/>
                    </a:p>
                  </a:txBody>
                  <a:tcPr/>
                </a:tc>
                <a:tc>
                  <a:txBody>
                    <a:bodyPr/>
                    <a:lstStyle/>
                    <a:p>
                      <a:pPr algn="ctr"/>
                      <a:r>
                        <a:rPr lang="en-US" sz="1800" dirty="0" smtClean="0"/>
                        <a:t>2402 + 3.56</a:t>
                      </a:r>
                      <a:r>
                        <a:rPr lang="en-US" sz="1800" dirty="0" smtClean="0">
                          <a:sym typeface="Symbol"/>
                        </a:rPr>
                        <a:t>20000.80/12 = </a:t>
                      </a:r>
                      <a:r>
                        <a:rPr lang="en-US" sz="1800" dirty="0" smtClean="0"/>
                        <a:t>2877</a:t>
                      </a:r>
                      <a:endParaRPr lang="en-US" sz="1800" dirty="0"/>
                    </a:p>
                  </a:txBody>
                  <a:tcPr/>
                </a:tc>
              </a:tr>
              <a:tr h="411209">
                <a:tc>
                  <a:txBody>
                    <a:bodyPr/>
                    <a:lstStyle/>
                    <a:p>
                      <a:pPr algn="ctr"/>
                      <a:r>
                        <a:rPr lang="en-US" sz="1800" dirty="0" smtClean="0"/>
                        <a:t>July</a:t>
                      </a:r>
                      <a:endParaRPr lang="en-US" sz="1800" dirty="0"/>
                    </a:p>
                  </a:txBody>
                  <a:tcPr/>
                </a:tc>
                <a:tc>
                  <a:txBody>
                    <a:bodyPr/>
                    <a:lstStyle/>
                    <a:p>
                      <a:pPr algn="ctr"/>
                      <a:r>
                        <a:rPr lang="en-US" sz="1800" dirty="0" smtClean="0"/>
                        <a:t>4.36</a:t>
                      </a:r>
                      <a:endParaRPr lang="en-US" sz="1800" dirty="0"/>
                    </a:p>
                  </a:txBody>
                  <a:tcPr/>
                </a:tc>
                <a:tc>
                  <a:txBody>
                    <a:bodyPr/>
                    <a:lstStyle/>
                    <a:p>
                      <a:pPr algn="ctr"/>
                      <a:r>
                        <a:rPr lang="en-US" sz="1800" dirty="0" smtClean="0"/>
                        <a:t>2877 + 4.36</a:t>
                      </a:r>
                      <a:r>
                        <a:rPr lang="en-US" sz="1800" dirty="0" smtClean="0">
                          <a:sym typeface="Symbol"/>
                        </a:rPr>
                        <a:t>20000.80/12 = </a:t>
                      </a:r>
                      <a:r>
                        <a:rPr lang="en-US" sz="1800" dirty="0" smtClean="0"/>
                        <a:t>3458</a:t>
                      </a:r>
                      <a:endParaRPr lang="en-US" sz="1800" dirty="0"/>
                    </a:p>
                  </a:txBody>
                  <a:tcPr/>
                </a:tc>
              </a:tr>
              <a:tr h="411209">
                <a:tc>
                  <a:txBody>
                    <a:bodyPr/>
                    <a:lstStyle/>
                    <a:p>
                      <a:pPr algn="ctr"/>
                      <a:r>
                        <a:rPr lang="en-US" sz="1800" dirty="0" smtClean="0"/>
                        <a:t>August</a:t>
                      </a:r>
                      <a:endParaRPr lang="en-US" sz="1800" dirty="0"/>
                    </a:p>
                  </a:txBody>
                  <a:tcPr/>
                </a:tc>
                <a:tc>
                  <a:txBody>
                    <a:bodyPr/>
                    <a:lstStyle/>
                    <a:p>
                      <a:pPr algn="ctr"/>
                      <a:r>
                        <a:rPr lang="en-US" sz="1800" dirty="0" smtClean="0"/>
                        <a:t>4.23</a:t>
                      </a:r>
                      <a:endParaRPr lang="en-US" sz="1800" dirty="0"/>
                    </a:p>
                  </a:txBody>
                  <a:tcPr/>
                </a:tc>
                <a:tc>
                  <a:txBody>
                    <a:bodyPr/>
                    <a:lstStyle/>
                    <a:p>
                      <a:pPr algn="ctr"/>
                      <a:r>
                        <a:rPr lang="en-US" sz="1800" dirty="0" smtClean="0"/>
                        <a:t>3458 + 4.23</a:t>
                      </a:r>
                      <a:r>
                        <a:rPr lang="en-US" sz="1800" dirty="0" smtClean="0">
                          <a:sym typeface="Symbol"/>
                        </a:rPr>
                        <a:t>20000.80/12 = </a:t>
                      </a:r>
                      <a:r>
                        <a:rPr lang="en-US" sz="1800" dirty="0" smtClean="0"/>
                        <a:t>4022</a:t>
                      </a:r>
                      <a:endParaRPr lang="en-US" sz="1800" dirty="0"/>
                    </a:p>
                  </a:txBody>
                  <a:tcPr/>
                </a:tc>
              </a:tr>
              <a:tr h="411209">
                <a:tc>
                  <a:txBody>
                    <a:bodyPr/>
                    <a:lstStyle/>
                    <a:p>
                      <a:pPr algn="ctr"/>
                      <a:r>
                        <a:rPr lang="en-US" sz="1800" dirty="0" smtClean="0"/>
                        <a:t>September</a:t>
                      </a:r>
                      <a:endParaRPr lang="en-US" sz="1800" dirty="0"/>
                    </a:p>
                  </a:txBody>
                  <a:tcPr/>
                </a:tc>
                <a:tc>
                  <a:txBody>
                    <a:bodyPr/>
                    <a:lstStyle/>
                    <a:p>
                      <a:pPr algn="ctr"/>
                      <a:r>
                        <a:rPr lang="en-US" sz="1800" dirty="0" smtClean="0"/>
                        <a:t>3.64</a:t>
                      </a:r>
                      <a:endParaRPr lang="en-US" sz="1800" dirty="0"/>
                    </a:p>
                  </a:txBody>
                  <a:tcPr/>
                </a:tc>
                <a:tc>
                  <a:txBody>
                    <a:bodyPr/>
                    <a:lstStyle/>
                    <a:p>
                      <a:pPr algn="ctr"/>
                      <a:r>
                        <a:rPr lang="en-US" sz="1800" dirty="0" smtClean="0"/>
                        <a:t>4022 + 3.64</a:t>
                      </a:r>
                      <a:r>
                        <a:rPr lang="en-US" sz="1800" dirty="0" smtClean="0">
                          <a:sym typeface="Symbol"/>
                        </a:rPr>
                        <a:t>20000.80/12 = </a:t>
                      </a:r>
                      <a:r>
                        <a:rPr lang="en-US" sz="1800" dirty="0" smtClean="0"/>
                        <a:t>4507</a:t>
                      </a:r>
                      <a:endParaRPr lang="en-US" sz="1800" dirty="0"/>
                    </a:p>
                  </a:txBody>
                  <a:tcPr/>
                </a:tc>
              </a:tr>
              <a:tr h="411209">
                <a:tc>
                  <a:txBody>
                    <a:bodyPr/>
                    <a:lstStyle/>
                    <a:p>
                      <a:pPr algn="ctr"/>
                      <a:r>
                        <a:rPr lang="en-US" sz="1800" dirty="0" smtClean="0"/>
                        <a:t>October</a:t>
                      </a:r>
                      <a:endParaRPr lang="en-US" sz="1800" dirty="0"/>
                    </a:p>
                  </a:txBody>
                  <a:tcPr/>
                </a:tc>
                <a:tc>
                  <a:txBody>
                    <a:bodyPr/>
                    <a:lstStyle/>
                    <a:p>
                      <a:pPr algn="ctr"/>
                      <a:r>
                        <a:rPr lang="en-US" sz="1800" dirty="0" smtClean="0"/>
                        <a:t>3.33</a:t>
                      </a:r>
                      <a:endParaRPr lang="en-US" sz="1800" dirty="0"/>
                    </a:p>
                  </a:txBody>
                  <a:tcPr/>
                </a:tc>
                <a:tc>
                  <a:txBody>
                    <a:bodyPr/>
                    <a:lstStyle/>
                    <a:p>
                      <a:pPr algn="ctr"/>
                      <a:r>
                        <a:rPr lang="en-US" sz="1800" dirty="0" smtClean="0"/>
                        <a:t>4507 + 3.33</a:t>
                      </a:r>
                      <a:r>
                        <a:rPr lang="en-US" sz="1800" dirty="0" smtClean="0">
                          <a:sym typeface="Symbol"/>
                        </a:rPr>
                        <a:t>20000.80/12 = </a:t>
                      </a:r>
                      <a:r>
                        <a:rPr lang="en-US" sz="1800" dirty="0" smtClean="0"/>
                        <a:t>4951</a:t>
                      </a:r>
                      <a:endParaRPr lang="en-US" sz="1800" dirty="0"/>
                    </a:p>
                  </a:txBody>
                  <a:tcPr/>
                </a:tc>
              </a:tr>
              <a:tr h="411209">
                <a:tc>
                  <a:txBody>
                    <a:bodyPr/>
                    <a:lstStyle/>
                    <a:p>
                      <a:pPr algn="ctr"/>
                      <a:r>
                        <a:rPr lang="en-US" sz="1800" dirty="0" smtClean="0"/>
                        <a:t>November</a:t>
                      </a:r>
                      <a:endParaRPr lang="en-US" sz="1800" dirty="0"/>
                    </a:p>
                  </a:txBody>
                  <a:tcPr/>
                </a:tc>
                <a:tc>
                  <a:txBody>
                    <a:bodyPr/>
                    <a:lstStyle/>
                    <a:p>
                      <a:pPr algn="ctr"/>
                      <a:r>
                        <a:rPr lang="en-US" sz="1800" dirty="0" smtClean="0"/>
                        <a:t>3.55</a:t>
                      </a:r>
                      <a:endParaRPr lang="en-US" sz="1800" dirty="0"/>
                    </a:p>
                  </a:txBody>
                  <a:tcPr/>
                </a:tc>
                <a:tc>
                  <a:txBody>
                    <a:bodyPr/>
                    <a:lstStyle/>
                    <a:p>
                      <a:pPr algn="ctr"/>
                      <a:r>
                        <a:rPr lang="en-US" sz="1800" dirty="0" smtClean="0"/>
                        <a:t>4951 + 3.55</a:t>
                      </a:r>
                      <a:r>
                        <a:rPr lang="en-US" sz="1800" dirty="0" smtClean="0">
                          <a:sym typeface="Symbol"/>
                        </a:rPr>
                        <a:t>20000.80/12 = </a:t>
                      </a:r>
                      <a:r>
                        <a:rPr lang="en-US" sz="1800" dirty="0" smtClean="0"/>
                        <a:t>5425</a:t>
                      </a:r>
                      <a:endParaRPr lang="en-US" sz="1800" dirty="0"/>
                    </a:p>
                  </a:txBody>
                  <a:tcPr/>
                </a:tc>
              </a:tr>
              <a:tr h="411209">
                <a:tc>
                  <a:txBody>
                    <a:bodyPr/>
                    <a:lstStyle/>
                    <a:p>
                      <a:pPr algn="ctr"/>
                      <a:r>
                        <a:rPr lang="en-US" sz="1800" dirty="0" smtClean="0"/>
                        <a:t>December</a:t>
                      </a:r>
                      <a:endParaRPr lang="en-US" sz="1800" dirty="0"/>
                    </a:p>
                  </a:txBody>
                  <a:tcPr/>
                </a:tc>
                <a:tc>
                  <a:txBody>
                    <a:bodyPr/>
                    <a:lstStyle/>
                    <a:p>
                      <a:pPr algn="ctr"/>
                      <a:r>
                        <a:rPr lang="en-US" sz="1800" dirty="0" smtClean="0"/>
                        <a:t>3.84</a:t>
                      </a:r>
                      <a:endParaRPr lang="en-US" sz="1800" dirty="0"/>
                    </a:p>
                  </a:txBody>
                  <a:tcPr/>
                </a:tc>
                <a:tc>
                  <a:txBody>
                    <a:bodyPr/>
                    <a:lstStyle/>
                    <a:p>
                      <a:pPr algn="ctr"/>
                      <a:r>
                        <a:rPr lang="en-US" sz="1800" dirty="0" smtClean="0"/>
                        <a:t>5425 + 3.84</a:t>
                      </a:r>
                      <a:r>
                        <a:rPr lang="en-US" sz="1800" dirty="0" smtClean="0">
                          <a:sym typeface="Symbol"/>
                        </a:rPr>
                        <a:t>20000.80/12 = </a:t>
                      </a:r>
                      <a:r>
                        <a:rPr lang="en-US" sz="1800" dirty="0" smtClean="0"/>
                        <a:t>5938</a:t>
                      </a:r>
                      <a:endParaRPr lang="en-US" sz="1800" dirty="0"/>
                    </a:p>
                  </a:txBody>
                  <a:tcPr/>
                </a:tc>
              </a:tr>
              <a:tr h="411209">
                <a:tc>
                  <a:txBody>
                    <a:bodyPr/>
                    <a:lstStyle/>
                    <a:p>
                      <a:pPr algn="ctr"/>
                      <a:r>
                        <a:rPr lang="en-US" sz="1800" i="0" dirty="0" smtClean="0">
                          <a:solidFill>
                            <a:schemeClr val="accent1">
                              <a:lumMod val="75000"/>
                            </a:schemeClr>
                          </a:solidFill>
                        </a:rPr>
                        <a:t>Annual</a:t>
                      </a:r>
                      <a:endParaRPr lang="en-US" sz="1800" i="0" dirty="0">
                        <a:solidFill>
                          <a:schemeClr val="accent1">
                            <a:lumMod val="75000"/>
                          </a:schemeClr>
                        </a:solidFill>
                      </a:endParaRPr>
                    </a:p>
                  </a:txBody>
                  <a:tcPr/>
                </a:tc>
                <a:tc>
                  <a:txBody>
                    <a:bodyPr/>
                    <a:lstStyle/>
                    <a:p>
                      <a:pPr algn="ctr"/>
                      <a:r>
                        <a:rPr lang="en-US" sz="1800" i="0" dirty="0" smtClean="0">
                          <a:solidFill>
                            <a:schemeClr val="accent1">
                              <a:lumMod val="75000"/>
                            </a:schemeClr>
                          </a:solidFill>
                        </a:rPr>
                        <a:t>44.47</a:t>
                      </a:r>
                      <a:endParaRPr lang="en-US" sz="1800" i="0" dirty="0">
                        <a:solidFill>
                          <a:schemeClr val="accent1">
                            <a:lumMod val="75000"/>
                          </a:schemeClr>
                        </a:solidFill>
                      </a:endParaRPr>
                    </a:p>
                  </a:txBody>
                  <a:tcPr/>
                </a:tc>
                <a:tc>
                  <a:txBody>
                    <a:bodyPr/>
                    <a:lstStyle/>
                    <a:p>
                      <a:pPr algn="ctr"/>
                      <a:r>
                        <a:rPr lang="en-US" sz="1800" i="0" dirty="0" smtClean="0">
                          <a:solidFill>
                            <a:schemeClr val="accent1">
                              <a:lumMod val="75000"/>
                            </a:schemeClr>
                          </a:solidFill>
                        </a:rPr>
                        <a:t>5938</a:t>
                      </a:r>
                      <a:endParaRPr lang="en-US" sz="1800" i="0" dirty="0">
                        <a:solidFill>
                          <a:schemeClr val="accent1">
                            <a:lumMod val="75000"/>
                          </a:schemeClr>
                        </a:solidFill>
                      </a:endParaRPr>
                    </a:p>
                  </a:txBody>
                  <a:tcPr/>
                </a:tc>
              </a:tr>
            </a:tbl>
          </a:graphicData>
        </a:graphic>
      </p:graphicFrame>
    </p:spTree>
    <p:extLst>
      <p:ext uri="{BB962C8B-B14F-4D97-AF65-F5344CB8AC3E}">
        <p14:creationId xmlns:p14="http://schemas.microsoft.com/office/powerpoint/2010/main" val="30960958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Glassboro Example: Mass Curve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3604151"/>
              </p:ext>
            </p:extLst>
          </p:nvPr>
        </p:nvGraphicFramePr>
        <p:xfrm>
          <a:off x="0" y="1219200"/>
          <a:ext cx="91440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042156" y="1467844"/>
            <a:ext cx="745435" cy="338554"/>
          </a:xfrm>
          <a:prstGeom prst="rect">
            <a:avLst/>
          </a:prstGeom>
          <a:solidFill>
            <a:schemeClr val="bg1"/>
          </a:solidFill>
        </p:spPr>
        <p:txBody>
          <a:bodyPr wrap="square" rtlCol="0">
            <a:spAutoFit/>
          </a:bodyPr>
          <a:lstStyle/>
          <a:p>
            <a:r>
              <a:rPr lang="en-US" sz="1600" dirty="0" smtClean="0"/>
              <a:t>Supply</a:t>
            </a:r>
            <a:endParaRPr lang="en-US" sz="1600" dirty="0"/>
          </a:p>
        </p:txBody>
      </p:sp>
    </p:spTree>
    <p:extLst>
      <p:ext uri="{BB962C8B-B14F-4D97-AF65-F5344CB8AC3E}">
        <p14:creationId xmlns:p14="http://schemas.microsoft.com/office/powerpoint/2010/main" val="7030505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a:t>M</a:t>
            </a:r>
            <a:r>
              <a:rPr lang="en-US" dirty="0" err="1" smtClean="0"/>
              <a:t>ax</a:t>
            </a:r>
            <a:r>
              <a:rPr lang="en-US" baseline="-25000" dirty="0" err="1" smtClean="0"/>
              <a:t>D</a:t>
            </a:r>
            <a:r>
              <a:rPr lang="en-US" dirty="0" smtClean="0"/>
              <a:t> Calculation - Excel</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3654995"/>
              </p:ext>
            </p:extLst>
          </p:nvPr>
        </p:nvGraphicFramePr>
        <p:xfrm>
          <a:off x="-13256" y="1295400"/>
          <a:ext cx="9144004" cy="1264670"/>
        </p:xfrm>
        <a:graphic>
          <a:graphicData uri="http://schemas.openxmlformats.org/drawingml/2006/table">
            <a:tbl>
              <a:tblPr>
                <a:tableStyleId>{5C22544A-7EE6-4342-B048-85BDC9FD1C3A}</a:tableStyleId>
              </a:tblPr>
              <a:tblGrid>
                <a:gridCol w="609600"/>
                <a:gridCol w="685800"/>
                <a:gridCol w="533400"/>
                <a:gridCol w="685800"/>
                <a:gridCol w="685800"/>
                <a:gridCol w="838200"/>
                <a:gridCol w="762000"/>
                <a:gridCol w="685800"/>
                <a:gridCol w="762000"/>
                <a:gridCol w="762000"/>
                <a:gridCol w="685800"/>
                <a:gridCol w="685800"/>
                <a:gridCol w="762004"/>
              </a:tblGrid>
              <a:tr h="0">
                <a:tc>
                  <a:txBody>
                    <a:bodyPr/>
                    <a:lstStyle/>
                    <a:p>
                      <a:pPr algn="ctr" fontAlgn="b"/>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JAN</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FEB</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MAR</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APR</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MAY</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a:effectLst/>
                          <a:latin typeface="+mn-lt"/>
                        </a:rPr>
                        <a:t>JUN</a:t>
                      </a:r>
                      <a:endParaRPr lang="en-US" sz="1800" b="0" i="0" u="none" strike="noStrike">
                        <a:solidFill>
                          <a:srgbClr val="000000"/>
                        </a:solidFill>
                        <a:effectLst/>
                        <a:latin typeface="+mn-lt"/>
                      </a:endParaRPr>
                    </a:p>
                  </a:txBody>
                  <a:tcPr marL="7370" marR="7370" marT="7370" marB="0" anchor="b"/>
                </a:tc>
                <a:tc>
                  <a:txBody>
                    <a:bodyPr/>
                    <a:lstStyle/>
                    <a:p>
                      <a:pPr algn="ctr" fontAlgn="b"/>
                      <a:r>
                        <a:rPr lang="en-US" sz="1800" u="none" strike="noStrike">
                          <a:effectLst/>
                          <a:latin typeface="+mn-lt"/>
                        </a:rPr>
                        <a:t>JUL</a:t>
                      </a:r>
                      <a:endParaRPr lang="en-US" sz="1800" b="0" i="0" u="none" strike="noStrike">
                        <a:solidFill>
                          <a:srgbClr val="000000"/>
                        </a:solidFill>
                        <a:effectLst/>
                        <a:latin typeface="+mn-lt"/>
                      </a:endParaRPr>
                    </a:p>
                  </a:txBody>
                  <a:tcPr marL="7370" marR="7370" marT="7370" marB="0" anchor="b"/>
                </a:tc>
                <a:tc>
                  <a:txBody>
                    <a:bodyPr/>
                    <a:lstStyle/>
                    <a:p>
                      <a:pPr algn="ctr" fontAlgn="b"/>
                      <a:r>
                        <a:rPr lang="en-US" sz="1800" u="none" strike="noStrike">
                          <a:effectLst/>
                          <a:latin typeface="+mn-lt"/>
                        </a:rPr>
                        <a:t>AUG</a:t>
                      </a:r>
                      <a:endParaRPr lang="en-US" sz="1800" b="0" i="0" u="none" strike="noStrike">
                        <a:solidFill>
                          <a:srgbClr val="000000"/>
                        </a:solidFill>
                        <a:effectLst/>
                        <a:latin typeface="+mn-lt"/>
                      </a:endParaRPr>
                    </a:p>
                  </a:txBody>
                  <a:tcPr marL="7370" marR="7370" marT="7370" marB="0" anchor="b"/>
                </a:tc>
                <a:tc>
                  <a:txBody>
                    <a:bodyPr/>
                    <a:lstStyle/>
                    <a:p>
                      <a:pPr algn="ctr" fontAlgn="b"/>
                      <a:r>
                        <a:rPr lang="en-US" sz="1800" u="none" strike="noStrike">
                          <a:effectLst/>
                          <a:latin typeface="+mn-lt"/>
                        </a:rPr>
                        <a:t>SEP</a:t>
                      </a:r>
                      <a:endParaRPr lang="en-US" sz="1800" b="0" i="0" u="none" strike="noStrike">
                        <a:solidFill>
                          <a:srgbClr val="000000"/>
                        </a:solidFill>
                        <a:effectLst/>
                        <a:latin typeface="+mn-lt"/>
                      </a:endParaRPr>
                    </a:p>
                  </a:txBody>
                  <a:tcPr marL="7370" marR="7370" marT="7370" marB="0" anchor="b"/>
                </a:tc>
                <a:tc>
                  <a:txBody>
                    <a:bodyPr/>
                    <a:lstStyle/>
                    <a:p>
                      <a:pPr algn="ctr" fontAlgn="b"/>
                      <a:r>
                        <a:rPr lang="en-US" sz="1800" u="none" strike="noStrike">
                          <a:effectLst/>
                          <a:latin typeface="+mn-lt"/>
                        </a:rPr>
                        <a:t>OCT</a:t>
                      </a:r>
                      <a:endParaRPr lang="en-US" sz="1800" b="0" i="0" u="none" strike="noStrike">
                        <a:solidFill>
                          <a:srgbClr val="000000"/>
                        </a:solidFill>
                        <a:effectLst/>
                        <a:latin typeface="+mn-lt"/>
                      </a:endParaRPr>
                    </a:p>
                  </a:txBody>
                  <a:tcPr marL="7370" marR="7370" marT="7370" marB="0" anchor="b"/>
                </a:tc>
                <a:tc>
                  <a:txBody>
                    <a:bodyPr/>
                    <a:lstStyle/>
                    <a:p>
                      <a:pPr algn="ctr" fontAlgn="b"/>
                      <a:r>
                        <a:rPr lang="en-US" sz="1800" u="none" strike="noStrike">
                          <a:effectLst/>
                          <a:latin typeface="+mn-lt"/>
                        </a:rPr>
                        <a:t>NOV</a:t>
                      </a:r>
                      <a:endParaRPr lang="en-US" sz="1800" b="0" i="0" u="none" strike="noStrike">
                        <a:solidFill>
                          <a:srgbClr val="000000"/>
                        </a:solidFill>
                        <a:effectLst/>
                        <a:latin typeface="+mn-lt"/>
                      </a:endParaRPr>
                    </a:p>
                  </a:txBody>
                  <a:tcPr marL="7370" marR="7370" marT="7370" marB="0" anchor="b"/>
                </a:tc>
                <a:tc>
                  <a:txBody>
                    <a:bodyPr/>
                    <a:lstStyle/>
                    <a:p>
                      <a:pPr algn="ctr" fontAlgn="b"/>
                      <a:r>
                        <a:rPr lang="en-US" sz="1800" u="none" strike="noStrike">
                          <a:effectLst/>
                          <a:latin typeface="+mn-lt"/>
                        </a:rPr>
                        <a:t>DEC</a:t>
                      </a:r>
                      <a:endParaRPr lang="en-US" sz="1800" b="0" i="0" u="none" strike="noStrike">
                        <a:solidFill>
                          <a:srgbClr val="000000"/>
                        </a:solidFill>
                        <a:effectLst/>
                        <a:latin typeface="+mn-lt"/>
                      </a:endParaRPr>
                    </a:p>
                  </a:txBody>
                  <a:tcPr marL="7370" marR="7370" marT="7370" marB="0" anchor="b"/>
                </a:tc>
              </a:tr>
              <a:tr h="304800">
                <a:tc>
                  <a:txBody>
                    <a:bodyPr/>
                    <a:lstStyle/>
                    <a:p>
                      <a:pPr algn="ctr" fontAlgn="b"/>
                      <a:r>
                        <a:rPr lang="en-US" sz="1800" b="0" i="0" u="none" strike="noStrike" dirty="0" err="1" smtClean="0">
                          <a:solidFill>
                            <a:srgbClr val="000000"/>
                          </a:solidFill>
                          <a:effectLst/>
                          <a:latin typeface="+mn-lt"/>
                        </a:rPr>
                        <a:t>S</a:t>
                      </a:r>
                      <a:r>
                        <a:rPr lang="en-US" sz="1800" b="0" i="0" u="none" strike="noStrike" baseline="-25000" dirty="0" err="1" smtClean="0">
                          <a:solidFill>
                            <a:srgbClr val="000000"/>
                          </a:solidFill>
                          <a:effectLst/>
                          <a:latin typeface="+mn-lt"/>
                        </a:rPr>
                        <a:t>c</a:t>
                      </a:r>
                      <a:endParaRPr lang="en-US" sz="1800" b="0" i="0" u="none" strike="noStrike" baseline="-25000"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462</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836</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1365</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1873</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2402</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2877</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3458</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4022</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4507</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a:effectLst/>
                          <a:latin typeface="+mn-lt"/>
                        </a:rPr>
                        <a:t>4951</a:t>
                      </a:r>
                      <a:endParaRPr lang="en-US" sz="1800" b="0" i="0" u="none" strike="noStrike">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5425</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5938</a:t>
                      </a:r>
                      <a:endParaRPr lang="en-US" sz="1800" b="0" i="0" u="none" strike="noStrike" dirty="0">
                        <a:solidFill>
                          <a:srgbClr val="000000"/>
                        </a:solidFill>
                        <a:effectLst/>
                        <a:latin typeface="+mn-lt"/>
                      </a:endParaRPr>
                    </a:p>
                  </a:txBody>
                  <a:tcPr marL="7370" marR="7370" marT="7370" marB="0" anchor="b"/>
                </a:tc>
              </a:tr>
              <a:tr h="304800">
                <a:tc>
                  <a:txBody>
                    <a:bodyPr/>
                    <a:lstStyle/>
                    <a:p>
                      <a:pPr algn="ctr" fontAlgn="b"/>
                      <a:r>
                        <a:rPr lang="en-US" sz="1800" b="0" i="0" u="none" strike="noStrike" dirty="0" smtClean="0">
                          <a:solidFill>
                            <a:srgbClr val="000000"/>
                          </a:solidFill>
                          <a:effectLst/>
                          <a:latin typeface="+mn-lt"/>
                        </a:rPr>
                        <a:t>D</a:t>
                      </a:r>
                      <a:r>
                        <a:rPr lang="en-US" sz="1800" b="0" i="0" u="none" strike="noStrike" baseline="-25000" dirty="0" smtClean="0">
                          <a:solidFill>
                            <a:srgbClr val="000000"/>
                          </a:solidFill>
                          <a:effectLst/>
                          <a:latin typeface="+mn-lt"/>
                        </a:rPr>
                        <a:t>c</a:t>
                      </a:r>
                      <a:endParaRPr lang="en-US" sz="1800" b="0" i="0" u="none" strike="noStrike" baseline="-25000" dirty="0">
                        <a:solidFill>
                          <a:srgbClr val="000000"/>
                        </a:solidFill>
                        <a:effectLst/>
                        <a:latin typeface="+mn-lt"/>
                      </a:endParaRPr>
                    </a:p>
                  </a:txBody>
                  <a:tcPr marL="7370" marR="7370" marT="7370" marB="0" anchor="b"/>
                </a:tc>
                <a:tc>
                  <a:txBody>
                    <a:bodyPr/>
                    <a:lstStyle/>
                    <a:p>
                      <a:pPr algn="ctr" fontAlgn="b"/>
                      <a:r>
                        <a:rPr lang="en-US" sz="1800" u="none" strike="noStrike">
                          <a:effectLst/>
                          <a:latin typeface="+mn-lt"/>
                        </a:rPr>
                        <a:t>456</a:t>
                      </a:r>
                      <a:endParaRPr lang="en-US" sz="1800" b="0" i="0" u="none" strike="noStrike">
                        <a:solidFill>
                          <a:srgbClr val="000000"/>
                        </a:solidFill>
                        <a:effectLst/>
                        <a:latin typeface="+mn-lt"/>
                      </a:endParaRPr>
                    </a:p>
                  </a:txBody>
                  <a:tcPr marL="7370" marR="7370" marT="7370" marB="0" anchor="b"/>
                </a:tc>
                <a:tc>
                  <a:txBody>
                    <a:bodyPr/>
                    <a:lstStyle/>
                    <a:p>
                      <a:pPr algn="ctr" fontAlgn="b"/>
                      <a:r>
                        <a:rPr lang="en-US" sz="1800" u="none" strike="noStrike">
                          <a:effectLst/>
                          <a:latin typeface="+mn-lt"/>
                        </a:rPr>
                        <a:t>912</a:t>
                      </a:r>
                      <a:endParaRPr lang="en-US" sz="1800" b="0" i="0" u="none" strike="noStrike">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1368</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1824</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2280</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2736</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3192</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3648</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4104</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4560</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5016</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u="none" strike="noStrike" dirty="0">
                          <a:effectLst/>
                          <a:latin typeface="+mn-lt"/>
                        </a:rPr>
                        <a:t>5472</a:t>
                      </a:r>
                      <a:endParaRPr lang="en-US" sz="1800" b="0" i="0" u="none" strike="noStrike" dirty="0">
                        <a:solidFill>
                          <a:srgbClr val="000000"/>
                        </a:solidFill>
                        <a:effectLst/>
                        <a:latin typeface="+mn-lt"/>
                      </a:endParaRPr>
                    </a:p>
                  </a:txBody>
                  <a:tcPr marL="7370" marR="7370" marT="7370" marB="0" anchor="b"/>
                </a:tc>
              </a:tr>
              <a:tr h="373380">
                <a:tc>
                  <a:txBody>
                    <a:bodyPr/>
                    <a:lstStyle/>
                    <a:p>
                      <a:pPr algn="ctr" fontAlgn="b"/>
                      <a:r>
                        <a:rPr lang="en-US" sz="1800" b="0" i="0" u="none" strike="noStrike" dirty="0" smtClean="0">
                          <a:solidFill>
                            <a:srgbClr val="000000"/>
                          </a:solidFill>
                          <a:effectLst/>
                          <a:latin typeface="+mn-lt"/>
                        </a:rPr>
                        <a:t>(D</a:t>
                      </a:r>
                      <a:r>
                        <a:rPr lang="en-US" sz="1800" b="0" i="0" u="none" strike="noStrike" baseline="-25000" dirty="0" smtClean="0">
                          <a:solidFill>
                            <a:srgbClr val="000000"/>
                          </a:solidFill>
                          <a:effectLst/>
                          <a:latin typeface="+mn-lt"/>
                        </a:rPr>
                        <a:t>c</a:t>
                      </a:r>
                      <a:r>
                        <a:rPr lang="en-US" sz="1800" b="0" i="0" u="none" strike="noStrike" dirty="0" smtClean="0">
                          <a:solidFill>
                            <a:srgbClr val="000000"/>
                          </a:solidFill>
                          <a:effectLst/>
                          <a:latin typeface="+mn-lt"/>
                        </a:rPr>
                        <a:t>-</a:t>
                      </a:r>
                      <a:r>
                        <a:rPr lang="en-US" sz="1800" b="0" i="0" u="none" strike="noStrike" dirty="0" err="1" smtClean="0">
                          <a:solidFill>
                            <a:srgbClr val="000000"/>
                          </a:solidFill>
                          <a:effectLst/>
                          <a:latin typeface="+mn-lt"/>
                        </a:rPr>
                        <a:t>S</a:t>
                      </a:r>
                      <a:r>
                        <a:rPr lang="en-US" sz="1800" b="0" i="0" u="none" strike="noStrike" baseline="-25000" dirty="0" err="1" smtClean="0">
                          <a:solidFill>
                            <a:srgbClr val="000000"/>
                          </a:solidFill>
                          <a:effectLst/>
                          <a:latin typeface="+mn-lt"/>
                        </a:rPr>
                        <a:t>c</a:t>
                      </a:r>
                      <a:r>
                        <a:rPr lang="en-US" sz="1800" b="0" i="0" u="none" strike="noStrike" dirty="0" smtClean="0">
                          <a:solidFill>
                            <a:srgbClr val="000000"/>
                          </a:solidFill>
                          <a:effectLst/>
                          <a:latin typeface="+mn-lt"/>
                        </a:rPr>
                        <a:t>)</a:t>
                      </a:r>
                      <a:endParaRPr lang="en-US" sz="1800" b="0" i="0" u="none" strike="noStrike" dirty="0">
                        <a:solidFill>
                          <a:srgbClr val="000000"/>
                        </a:solidFill>
                        <a:effectLst/>
                        <a:latin typeface="+mn-lt"/>
                      </a:endParaRPr>
                    </a:p>
                  </a:txBody>
                  <a:tcPr marL="7370" marR="7370" marT="7370" marB="0" anchor="b"/>
                </a:tc>
                <a:tc>
                  <a:txBody>
                    <a:bodyPr/>
                    <a:lstStyle/>
                    <a:p>
                      <a:pPr algn="ctr" fontAlgn="b"/>
                      <a:r>
                        <a:rPr lang="en-US" sz="1800" b="0" i="0" u="none" strike="noStrike">
                          <a:solidFill>
                            <a:schemeClr val="tx1"/>
                          </a:solidFill>
                          <a:effectLst/>
                          <a:latin typeface="+mn-lt"/>
                        </a:rPr>
                        <a:t>-6.18</a:t>
                      </a:r>
                    </a:p>
                  </a:txBody>
                  <a:tcPr marL="7620" marR="7620" marT="7620" marB="0" anchor="b"/>
                </a:tc>
                <a:tc>
                  <a:txBody>
                    <a:bodyPr/>
                    <a:lstStyle/>
                    <a:p>
                      <a:pPr algn="ctr" fontAlgn="b"/>
                      <a:r>
                        <a:rPr lang="en-US" sz="1800" b="0" i="0" u="none" strike="noStrike" dirty="0" smtClean="0">
                          <a:solidFill>
                            <a:schemeClr val="tx1"/>
                          </a:solidFill>
                          <a:effectLst/>
                          <a:latin typeface="+mn-lt"/>
                        </a:rPr>
                        <a:t>75.8</a:t>
                      </a:r>
                      <a:endParaRPr lang="en-US" sz="1800" b="0" i="0" u="none" strike="noStrike" dirty="0">
                        <a:solidFill>
                          <a:schemeClr val="tx1"/>
                        </a:solidFill>
                        <a:effectLst/>
                        <a:latin typeface="+mn-lt"/>
                      </a:endParaRPr>
                    </a:p>
                  </a:txBody>
                  <a:tcPr marL="7620" marR="7620" marT="7620" marB="0" anchor="b"/>
                </a:tc>
                <a:tc>
                  <a:txBody>
                    <a:bodyPr/>
                    <a:lstStyle/>
                    <a:p>
                      <a:pPr algn="ctr" fontAlgn="b"/>
                      <a:r>
                        <a:rPr lang="en-US" sz="1800" b="0" i="0" u="none" strike="noStrike" dirty="0" smtClean="0">
                          <a:solidFill>
                            <a:schemeClr val="tx1"/>
                          </a:solidFill>
                          <a:effectLst/>
                          <a:latin typeface="+mn-lt"/>
                        </a:rPr>
                        <a:t>3.4</a:t>
                      </a:r>
                      <a:endParaRPr lang="en-US" sz="1800" b="0" i="0" u="none" strike="noStrike" dirty="0">
                        <a:solidFill>
                          <a:schemeClr val="tx1"/>
                        </a:solidFill>
                        <a:effectLst/>
                        <a:latin typeface="+mn-lt"/>
                      </a:endParaRPr>
                    </a:p>
                  </a:txBody>
                  <a:tcPr marL="7620" marR="7620" marT="7620" marB="0" anchor="b"/>
                </a:tc>
                <a:tc>
                  <a:txBody>
                    <a:bodyPr/>
                    <a:lstStyle/>
                    <a:p>
                      <a:pPr algn="ctr" fontAlgn="b"/>
                      <a:r>
                        <a:rPr lang="en-US" sz="1800" b="0" i="0" u="none" strike="noStrike" dirty="0">
                          <a:solidFill>
                            <a:schemeClr val="tx1"/>
                          </a:solidFill>
                          <a:effectLst/>
                          <a:latin typeface="+mn-lt"/>
                        </a:rPr>
                        <a:t>-</a:t>
                      </a:r>
                      <a:r>
                        <a:rPr lang="en-US" sz="1800" b="0" i="0" u="none" strike="noStrike" dirty="0" smtClean="0">
                          <a:solidFill>
                            <a:schemeClr val="tx1"/>
                          </a:solidFill>
                          <a:effectLst/>
                          <a:latin typeface="+mn-lt"/>
                        </a:rPr>
                        <a:t>48.7</a:t>
                      </a:r>
                      <a:endParaRPr lang="en-US" sz="1800" b="0" i="0" u="none" strike="noStrike" dirty="0">
                        <a:solidFill>
                          <a:schemeClr val="tx1"/>
                        </a:solidFill>
                        <a:effectLst/>
                        <a:latin typeface="+mn-lt"/>
                      </a:endParaRPr>
                    </a:p>
                  </a:txBody>
                  <a:tcPr marL="7620" marR="7620" marT="7620" marB="0" anchor="b"/>
                </a:tc>
                <a:tc>
                  <a:txBody>
                    <a:bodyPr/>
                    <a:lstStyle/>
                    <a:p>
                      <a:pPr algn="ctr" fontAlgn="b"/>
                      <a:r>
                        <a:rPr lang="en-US" sz="1800" b="0" i="0" u="none" strike="noStrike" dirty="0">
                          <a:solidFill>
                            <a:schemeClr val="tx1"/>
                          </a:solidFill>
                          <a:effectLst/>
                          <a:latin typeface="+mn-lt"/>
                        </a:rPr>
                        <a:t>-</a:t>
                      </a:r>
                      <a:r>
                        <a:rPr lang="en-US" sz="1800" b="0" i="0" u="none" strike="noStrike" dirty="0" smtClean="0">
                          <a:solidFill>
                            <a:schemeClr val="tx1"/>
                          </a:solidFill>
                          <a:effectLst/>
                          <a:latin typeface="+mn-lt"/>
                        </a:rPr>
                        <a:t>122.4</a:t>
                      </a:r>
                      <a:endParaRPr lang="en-US" sz="1800" b="0" i="0" u="none" strike="noStrike" dirty="0">
                        <a:solidFill>
                          <a:schemeClr val="tx1"/>
                        </a:solidFill>
                        <a:effectLst/>
                        <a:latin typeface="+mn-lt"/>
                      </a:endParaRPr>
                    </a:p>
                  </a:txBody>
                  <a:tcPr marL="7620" marR="7620" marT="7620" marB="0" anchor="b"/>
                </a:tc>
                <a:tc>
                  <a:txBody>
                    <a:bodyPr/>
                    <a:lstStyle/>
                    <a:p>
                      <a:pPr algn="ctr" fontAlgn="b"/>
                      <a:r>
                        <a:rPr lang="en-US" sz="1800" b="0" i="0" u="none" strike="noStrike" dirty="0">
                          <a:solidFill>
                            <a:schemeClr val="tx1"/>
                          </a:solidFill>
                          <a:effectLst/>
                          <a:latin typeface="+mn-lt"/>
                        </a:rPr>
                        <a:t>-</a:t>
                      </a:r>
                      <a:r>
                        <a:rPr lang="en-US" sz="1800" b="0" i="0" u="none" strike="noStrike" dirty="0" smtClean="0">
                          <a:solidFill>
                            <a:schemeClr val="tx1"/>
                          </a:solidFill>
                          <a:effectLst/>
                          <a:latin typeface="+mn-lt"/>
                        </a:rPr>
                        <a:t>140.6</a:t>
                      </a:r>
                      <a:endParaRPr lang="en-US" sz="1800" b="0" i="0" u="none" strike="noStrike" dirty="0">
                        <a:solidFill>
                          <a:schemeClr val="tx1"/>
                        </a:solidFill>
                        <a:effectLst/>
                        <a:latin typeface="+mn-lt"/>
                      </a:endParaRPr>
                    </a:p>
                  </a:txBody>
                  <a:tcPr marL="7620" marR="7620" marT="7620" marB="0" anchor="b"/>
                </a:tc>
                <a:tc>
                  <a:txBody>
                    <a:bodyPr/>
                    <a:lstStyle/>
                    <a:p>
                      <a:pPr algn="ctr" fontAlgn="b"/>
                      <a:r>
                        <a:rPr lang="en-US" sz="1800" b="0" i="0" u="none" strike="noStrike" dirty="0">
                          <a:solidFill>
                            <a:schemeClr val="tx1"/>
                          </a:solidFill>
                          <a:effectLst/>
                          <a:latin typeface="+mn-lt"/>
                        </a:rPr>
                        <a:t>-</a:t>
                      </a:r>
                      <a:r>
                        <a:rPr lang="en-US" sz="1800" b="0" i="0" u="none" strike="noStrike" dirty="0" smtClean="0">
                          <a:solidFill>
                            <a:schemeClr val="tx1"/>
                          </a:solidFill>
                          <a:effectLst/>
                          <a:latin typeface="+mn-lt"/>
                        </a:rPr>
                        <a:t>265.8</a:t>
                      </a:r>
                      <a:endParaRPr lang="en-US" sz="1800" b="0" i="0" u="none" strike="noStrike" dirty="0">
                        <a:solidFill>
                          <a:schemeClr val="tx1"/>
                        </a:solidFill>
                        <a:effectLst/>
                        <a:latin typeface="+mn-lt"/>
                      </a:endParaRPr>
                    </a:p>
                  </a:txBody>
                  <a:tcPr marL="7620" marR="7620" marT="7620" marB="0" anchor="b"/>
                </a:tc>
                <a:tc>
                  <a:txBody>
                    <a:bodyPr/>
                    <a:lstStyle/>
                    <a:p>
                      <a:pPr algn="ctr" fontAlgn="b"/>
                      <a:r>
                        <a:rPr lang="en-US" sz="1800" b="0" i="0" u="none" strike="noStrike" dirty="0">
                          <a:solidFill>
                            <a:schemeClr val="tx1"/>
                          </a:solidFill>
                          <a:effectLst/>
                          <a:latin typeface="+mn-lt"/>
                        </a:rPr>
                        <a:t>-</a:t>
                      </a:r>
                      <a:r>
                        <a:rPr lang="en-US" sz="1800" b="0" i="0" u="none" strike="noStrike" dirty="0" smtClean="0">
                          <a:solidFill>
                            <a:schemeClr val="tx1"/>
                          </a:solidFill>
                          <a:effectLst/>
                          <a:latin typeface="+mn-lt"/>
                        </a:rPr>
                        <a:t>373.8</a:t>
                      </a:r>
                      <a:endParaRPr lang="en-US" sz="1800" b="0" i="0" u="none" strike="noStrike" dirty="0">
                        <a:solidFill>
                          <a:schemeClr val="tx1"/>
                        </a:solidFill>
                        <a:effectLst/>
                        <a:latin typeface="+mn-lt"/>
                      </a:endParaRPr>
                    </a:p>
                  </a:txBody>
                  <a:tcPr marL="7620" marR="7620" marT="7620" marB="0" anchor="b"/>
                </a:tc>
                <a:tc>
                  <a:txBody>
                    <a:bodyPr/>
                    <a:lstStyle/>
                    <a:p>
                      <a:pPr algn="ctr" fontAlgn="b"/>
                      <a:r>
                        <a:rPr lang="en-US" sz="1800" b="0" i="0" u="none" strike="noStrike" dirty="0">
                          <a:solidFill>
                            <a:schemeClr val="tx1"/>
                          </a:solidFill>
                          <a:effectLst/>
                          <a:latin typeface="+mn-lt"/>
                        </a:rPr>
                        <a:t>-</a:t>
                      </a:r>
                      <a:r>
                        <a:rPr lang="en-US" sz="1800" b="0" i="0" u="none" strike="noStrike" dirty="0" smtClean="0">
                          <a:solidFill>
                            <a:schemeClr val="tx1"/>
                          </a:solidFill>
                          <a:effectLst/>
                          <a:latin typeface="+mn-lt"/>
                        </a:rPr>
                        <a:t>403.5</a:t>
                      </a:r>
                      <a:endParaRPr lang="en-US" sz="1800" b="0" i="0" u="none" strike="noStrike" dirty="0">
                        <a:solidFill>
                          <a:schemeClr val="tx1"/>
                        </a:solidFill>
                        <a:effectLst/>
                        <a:latin typeface="+mn-lt"/>
                      </a:endParaRPr>
                    </a:p>
                  </a:txBody>
                  <a:tcPr marL="7620" marR="7620" marT="7620" marB="0" anchor="b"/>
                </a:tc>
                <a:tc>
                  <a:txBody>
                    <a:bodyPr/>
                    <a:lstStyle/>
                    <a:p>
                      <a:pPr algn="ctr" fontAlgn="b"/>
                      <a:r>
                        <a:rPr lang="en-US" sz="1800" b="0" i="0" u="none" strike="noStrike" dirty="0">
                          <a:solidFill>
                            <a:schemeClr val="tx1"/>
                          </a:solidFill>
                          <a:effectLst/>
                          <a:latin typeface="+mn-lt"/>
                        </a:rPr>
                        <a:t>-</a:t>
                      </a:r>
                      <a:r>
                        <a:rPr lang="en-US" sz="1800" b="0" i="0" u="none" strike="noStrike" dirty="0" smtClean="0">
                          <a:solidFill>
                            <a:schemeClr val="tx1"/>
                          </a:solidFill>
                          <a:effectLst/>
                          <a:latin typeface="+mn-lt"/>
                        </a:rPr>
                        <a:t>391.4</a:t>
                      </a:r>
                      <a:endParaRPr lang="en-US" sz="1800" b="0" i="0" u="none" strike="noStrike" dirty="0">
                        <a:solidFill>
                          <a:schemeClr val="tx1"/>
                        </a:solidFill>
                        <a:effectLst/>
                        <a:latin typeface="+mn-lt"/>
                      </a:endParaRPr>
                    </a:p>
                  </a:txBody>
                  <a:tcPr marL="7620" marR="7620" marT="7620" marB="0" anchor="b"/>
                </a:tc>
                <a:tc>
                  <a:txBody>
                    <a:bodyPr/>
                    <a:lstStyle/>
                    <a:p>
                      <a:pPr algn="ctr" fontAlgn="b"/>
                      <a:r>
                        <a:rPr lang="en-US" sz="1800" b="0" i="0" u="none" strike="noStrike" dirty="0">
                          <a:solidFill>
                            <a:schemeClr val="tx1"/>
                          </a:solidFill>
                          <a:effectLst/>
                          <a:latin typeface="+mn-lt"/>
                        </a:rPr>
                        <a:t>-</a:t>
                      </a:r>
                      <a:r>
                        <a:rPr lang="en-US" sz="1800" b="0" i="0" u="none" strike="noStrike" dirty="0" smtClean="0">
                          <a:solidFill>
                            <a:schemeClr val="tx1"/>
                          </a:solidFill>
                          <a:effectLst/>
                          <a:latin typeface="+mn-lt"/>
                        </a:rPr>
                        <a:t>409.2</a:t>
                      </a:r>
                      <a:endParaRPr lang="en-US" sz="1800" b="0" i="0" u="none" strike="noStrike" dirty="0">
                        <a:solidFill>
                          <a:schemeClr val="tx1"/>
                        </a:solidFill>
                        <a:effectLst/>
                        <a:latin typeface="+mn-lt"/>
                      </a:endParaRPr>
                    </a:p>
                  </a:txBody>
                  <a:tcPr marL="7620" marR="7620" marT="7620" marB="0" anchor="b"/>
                </a:tc>
                <a:tc>
                  <a:txBody>
                    <a:bodyPr/>
                    <a:lstStyle/>
                    <a:p>
                      <a:pPr algn="ctr" fontAlgn="b"/>
                      <a:r>
                        <a:rPr lang="en-US" sz="1800" b="0" i="0" u="none" strike="noStrike" dirty="0">
                          <a:solidFill>
                            <a:schemeClr val="tx1"/>
                          </a:solidFill>
                          <a:effectLst/>
                          <a:latin typeface="+mn-lt"/>
                        </a:rPr>
                        <a:t>-</a:t>
                      </a:r>
                      <a:r>
                        <a:rPr lang="en-US" sz="1800" b="0" i="0" u="none" strike="noStrike" dirty="0" smtClean="0">
                          <a:solidFill>
                            <a:schemeClr val="tx1"/>
                          </a:solidFill>
                          <a:effectLst/>
                          <a:latin typeface="+mn-lt"/>
                        </a:rPr>
                        <a:t>465.6</a:t>
                      </a:r>
                      <a:endParaRPr lang="en-US" sz="1800" b="0" i="0" u="none" strike="noStrike" dirty="0">
                        <a:solidFill>
                          <a:schemeClr val="tx1"/>
                        </a:solidFill>
                        <a:effectLst/>
                        <a:latin typeface="+mn-lt"/>
                      </a:endParaRPr>
                    </a:p>
                  </a:txBody>
                  <a:tcPr marL="7620" marR="7620" marT="7620" marB="0" anchor="b"/>
                </a:tc>
              </a:tr>
            </a:tbl>
          </a:graphicData>
        </a:graphic>
      </p:graphicFrame>
      <p:pic>
        <p:nvPicPr>
          <p:cNvPr id="2050" name="Picture 2" descr="http://www.rainxchange.com/images/Rainwater_Illustr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011557"/>
            <a:ext cx="6191250" cy="38004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071060" y="0"/>
            <a:ext cx="2072940" cy="338554"/>
          </a:xfrm>
          <a:prstGeom prst="rect">
            <a:avLst/>
          </a:prstGeom>
        </p:spPr>
        <p:txBody>
          <a:bodyPr wrap="none">
            <a:spAutoFit/>
          </a:bodyPr>
          <a:lstStyle/>
          <a:p>
            <a:r>
              <a:rPr lang="en-US" sz="1600" dirty="0"/>
              <a:t>www.rainxchange.com</a:t>
            </a:r>
          </a:p>
        </p:txBody>
      </p:sp>
    </p:spTree>
    <p:extLst>
      <p:ext uri="{BB962C8B-B14F-4D97-AF65-F5344CB8AC3E}">
        <p14:creationId xmlns:p14="http://schemas.microsoft.com/office/powerpoint/2010/main" val="12512372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Hypothetical Dry Season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462762772"/>
              </p:ext>
            </p:extLst>
          </p:nvPr>
        </p:nvGraphicFramePr>
        <p:xfrm>
          <a:off x="-19878" y="1143000"/>
          <a:ext cx="9163878"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2858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Curve Caveat</a:t>
            </a:r>
            <a:endParaRPr lang="en-US" dirty="0"/>
          </a:p>
        </p:txBody>
      </p:sp>
      <p:sp>
        <p:nvSpPr>
          <p:cNvPr id="3" name="Content Placeholder 2"/>
          <p:cNvSpPr>
            <a:spLocks noGrp="1"/>
          </p:cNvSpPr>
          <p:nvPr>
            <p:ph idx="1"/>
          </p:nvPr>
        </p:nvSpPr>
        <p:spPr>
          <a:xfrm>
            <a:off x="457200" y="990600"/>
            <a:ext cx="8229600" cy="5562600"/>
          </a:xfrm>
        </p:spPr>
        <p:txBody>
          <a:bodyPr>
            <a:normAutofit fontScale="92500" lnSpcReduction="10000"/>
          </a:bodyPr>
          <a:lstStyle/>
          <a:p>
            <a:r>
              <a:rPr lang="en-US" dirty="0" smtClean="0"/>
              <a:t>Plot cumulative demand from start of dry season</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r>
              <a:rPr lang="en-US" dirty="0" smtClean="0"/>
              <a:t>Storage </a:t>
            </a:r>
            <a:r>
              <a:rPr lang="en-US" dirty="0" smtClean="0"/>
              <a:t>= </a:t>
            </a:r>
            <a:r>
              <a:rPr lang="en-US" dirty="0" smtClean="0"/>
              <a:t> </a:t>
            </a:r>
            <a:endParaRPr lang="en-US" dirty="0"/>
          </a:p>
        </p:txBody>
      </p:sp>
      <p:graphicFrame>
        <p:nvGraphicFramePr>
          <p:cNvPr id="4" name="Chart 3"/>
          <p:cNvGraphicFramePr/>
          <p:nvPr>
            <p:extLst>
              <p:ext uri="{D42A27DB-BD31-4B8C-83A1-F6EECF244321}">
                <p14:modId xmlns:p14="http://schemas.microsoft.com/office/powerpoint/2010/main" val="4177139492"/>
              </p:ext>
            </p:extLst>
          </p:nvPr>
        </p:nvGraphicFramePr>
        <p:xfrm>
          <a:off x="2057400" y="1524000"/>
          <a:ext cx="62484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7534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65"/>
            <a:ext cx="8229600" cy="1143000"/>
          </a:xfrm>
        </p:spPr>
        <p:txBody>
          <a:bodyPr/>
          <a:lstStyle/>
          <a:p>
            <a:r>
              <a:rPr lang="en-US" dirty="0" smtClean="0"/>
              <a:t>Summary</a:t>
            </a:r>
            <a:endParaRPr lang="en-US" dirty="0"/>
          </a:p>
        </p:txBody>
      </p:sp>
    </p:spTree>
    <p:extLst>
      <p:ext uri="{BB962C8B-B14F-4D97-AF65-F5344CB8AC3E}">
        <p14:creationId xmlns:p14="http://schemas.microsoft.com/office/powerpoint/2010/main" val="3767530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Conservation Opportunities</a:t>
            </a:r>
            <a:endParaRPr lang="en-US" dirty="0"/>
          </a:p>
        </p:txBody>
      </p:sp>
      <p:sp>
        <p:nvSpPr>
          <p:cNvPr id="3" name="Content Placeholder 2"/>
          <p:cNvSpPr>
            <a:spLocks noGrp="1"/>
          </p:cNvSpPr>
          <p:nvPr>
            <p:ph idx="1"/>
          </p:nvPr>
        </p:nvSpPr>
        <p:spPr/>
        <p:txBody>
          <a:bodyPr/>
          <a:lstStyle/>
          <a:p>
            <a:r>
              <a:rPr lang="en-US" dirty="0" smtClean="0">
                <a:solidFill>
                  <a:srgbClr val="FF0000"/>
                </a:solidFill>
              </a:rPr>
              <a:t> </a:t>
            </a:r>
            <a:endParaRPr lang="en-US" dirty="0" smtClean="0">
              <a:solidFill>
                <a:srgbClr val="FF0000"/>
              </a:solidFill>
            </a:endParaRPr>
          </a:p>
          <a:p>
            <a:r>
              <a:rPr lang="en-US" dirty="0" smtClean="0">
                <a:solidFill>
                  <a:srgbClr val="FF0000"/>
                </a:solidFill>
              </a:rPr>
              <a:t> </a:t>
            </a:r>
            <a:endParaRPr lang="en-US" dirty="0" smtClean="0">
              <a:solidFill>
                <a:srgbClr val="FF0000"/>
              </a:solidFill>
            </a:endParaRPr>
          </a:p>
          <a:p>
            <a:r>
              <a:rPr lang="en-US" dirty="0" smtClean="0">
                <a:solidFill>
                  <a:srgbClr val="FF0000"/>
                </a:solidFill>
              </a:rPr>
              <a:t> </a:t>
            </a:r>
            <a:endParaRPr lang="en-US" dirty="0" smtClean="0">
              <a:solidFill>
                <a:srgbClr val="FF0000"/>
              </a:solidFill>
            </a:endParaRPr>
          </a:p>
          <a:p>
            <a:r>
              <a:rPr lang="en-US" dirty="0" smtClean="0">
                <a:solidFill>
                  <a:srgbClr val="FF0000"/>
                </a:solidFill>
              </a:rPr>
              <a:t> </a:t>
            </a:r>
            <a:endParaRPr lang="en-US" dirty="0">
              <a:solidFill>
                <a:srgbClr val="FF0000"/>
              </a:solidFill>
            </a:endParaRPr>
          </a:p>
          <a:p>
            <a:r>
              <a:rPr lang="en-US" dirty="0" smtClean="0">
                <a:solidFill>
                  <a:srgbClr val="FF0000"/>
                </a:solidFill>
              </a:rPr>
              <a:t> </a:t>
            </a:r>
            <a:endParaRPr lang="en-US" dirty="0" smtClean="0">
              <a:solidFill>
                <a:srgbClr val="FF0000"/>
              </a:solidFill>
            </a:endParaRPr>
          </a:p>
          <a:p>
            <a:r>
              <a:rPr lang="en-US" dirty="0" smtClean="0">
                <a:solidFill>
                  <a:srgbClr val="FF0000"/>
                </a:solidFill>
              </a:rPr>
              <a:t> </a:t>
            </a:r>
            <a:endParaRPr lang="en-US"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183" y="3258463"/>
            <a:ext cx="4314825"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443282" y="0"/>
            <a:ext cx="3695499" cy="369332"/>
          </a:xfrm>
          <a:prstGeom prst="rect">
            <a:avLst/>
          </a:prstGeom>
        </p:spPr>
        <p:txBody>
          <a:bodyPr wrap="none">
            <a:spAutoFit/>
          </a:bodyPr>
          <a:lstStyle/>
          <a:p>
            <a:r>
              <a:rPr lang="en-US" dirty="0"/>
              <a:t>threadingourway.files.wordpress.com</a:t>
            </a:r>
          </a:p>
        </p:txBody>
      </p:sp>
    </p:spTree>
    <p:extLst>
      <p:ext uri="{BB962C8B-B14F-4D97-AF65-F5344CB8AC3E}">
        <p14:creationId xmlns:p14="http://schemas.microsoft.com/office/powerpoint/2010/main" val="1665859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Low Flow Faucets &amp; Heads</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dirty="0" smtClean="0"/>
              <a:t>Aerator</a:t>
            </a:r>
          </a:p>
          <a:p>
            <a:pPr lvl="1"/>
            <a:r>
              <a:rPr lang="en-US" dirty="0" smtClean="0">
                <a:solidFill>
                  <a:srgbClr val="FF0000"/>
                </a:solidFill>
              </a:rPr>
              <a:t> </a:t>
            </a:r>
            <a:endParaRPr lang="en-US" dirty="0" smtClean="0">
              <a:solidFill>
                <a:srgbClr val="FF0000"/>
              </a:solidFill>
            </a:endParaRPr>
          </a:p>
          <a:p>
            <a:r>
              <a:rPr lang="en-US" dirty="0" smtClean="0"/>
              <a:t>Non-Aerating</a:t>
            </a:r>
          </a:p>
          <a:p>
            <a:pPr lvl="1"/>
            <a:r>
              <a:rPr lang="en-US" dirty="0" smtClean="0">
                <a:solidFill>
                  <a:srgbClr val="FF0000"/>
                </a:solidFill>
              </a:rPr>
              <a:t> </a:t>
            </a:r>
            <a:endParaRPr lang="en-US" dirty="0" smtClean="0">
              <a:solidFill>
                <a:srgbClr val="FF0000"/>
              </a:solidFill>
            </a:endParaRPr>
          </a:p>
          <a:p>
            <a:r>
              <a:rPr lang="en-US" dirty="0" smtClean="0"/>
              <a:t>Shut off Valve</a:t>
            </a:r>
          </a:p>
          <a:p>
            <a:endParaRPr lang="en-US" dirty="0" smtClean="0"/>
          </a:p>
          <a:p>
            <a:r>
              <a:rPr lang="en-US" dirty="0" err="1" smtClean="0"/>
              <a:t>ShowerStart</a:t>
            </a:r>
            <a:r>
              <a:rPr lang="en-US" baseline="30000" dirty="0" err="1" smtClean="0"/>
              <a:t>TM</a:t>
            </a:r>
            <a:endParaRPr lang="en-US" baseline="30000" dirty="0" smtClean="0"/>
          </a:p>
          <a:p>
            <a:pPr lvl="1"/>
            <a:r>
              <a:rPr lang="en-US" dirty="0" smtClean="0"/>
              <a:t>Turn on shower</a:t>
            </a:r>
          </a:p>
          <a:p>
            <a:pPr lvl="1"/>
            <a:r>
              <a:rPr lang="en-US" dirty="0" smtClean="0"/>
              <a:t>At 95 </a:t>
            </a:r>
            <a:r>
              <a:rPr lang="en-US" dirty="0" smtClean="0">
                <a:sym typeface="Symbol"/>
              </a:rPr>
              <a:t></a:t>
            </a:r>
            <a:r>
              <a:rPr lang="en-US" dirty="0" smtClean="0"/>
              <a:t>F flow reduces to trickle until you get in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47800"/>
            <a:ext cx="38100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184608" y="-18789"/>
            <a:ext cx="1936428" cy="369332"/>
          </a:xfrm>
          <a:prstGeom prst="rect">
            <a:avLst/>
          </a:prstGeom>
        </p:spPr>
        <p:txBody>
          <a:bodyPr wrap="none">
            <a:spAutoFit/>
          </a:bodyPr>
          <a:lstStyle/>
          <a:p>
            <a:r>
              <a:rPr lang="en-US" dirty="0"/>
              <a:t>4.bp.blogspot.com</a:t>
            </a:r>
          </a:p>
        </p:txBody>
      </p:sp>
      <p:sp>
        <p:nvSpPr>
          <p:cNvPr id="6" name="Rectangle 5"/>
          <p:cNvSpPr/>
          <p:nvPr/>
        </p:nvSpPr>
        <p:spPr>
          <a:xfrm>
            <a:off x="0" y="6488668"/>
            <a:ext cx="2503442" cy="369332"/>
          </a:xfrm>
          <a:prstGeom prst="rect">
            <a:avLst/>
          </a:prstGeom>
        </p:spPr>
        <p:txBody>
          <a:bodyPr wrap="none">
            <a:spAutoFit/>
          </a:bodyPr>
          <a:lstStyle/>
          <a:p>
            <a:r>
              <a:rPr lang="en-US" dirty="0"/>
              <a:t>evolveshowerheads.com</a:t>
            </a:r>
          </a:p>
        </p:txBody>
      </p:sp>
      <p:sp>
        <p:nvSpPr>
          <p:cNvPr id="7" name="TextBox 6"/>
          <p:cNvSpPr txBox="1"/>
          <p:nvPr/>
        </p:nvSpPr>
        <p:spPr>
          <a:xfrm>
            <a:off x="2895600" y="6324600"/>
            <a:ext cx="6010941" cy="369332"/>
          </a:xfrm>
          <a:prstGeom prst="rect">
            <a:avLst/>
          </a:prstGeom>
          <a:noFill/>
        </p:spPr>
        <p:txBody>
          <a:bodyPr wrap="none" rtlCol="0">
            <a:spAutoFit/>
          </a:bodyPr>
          <a:lstStyle/>
          <a:p>
            <a:r>
              <a:rPr lang="en-US" dirty="0" smtClean="0">
                <a:solidFill>
                  <a:srgbClr val="FF0000"/>
                </a:solidFill>
              </a:rPr>
              <a:t>JWE –most faucets also come with one or two levers, use ‘</a:t>
            </a:r>
            <a:r>
              <a:rPr lang="en-US" dirty="0" err="1" smtClean="0">
                <a:solidFill>
                  <a:srgbClr val="FF0000"/>
                </a:solidFill>
              </a:rPr>
              <a:t>em</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4167531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Case Study: Low Flow Faucet</a:t>
            </a:r>
            <a:endParaRPr lang="en-US" dirty="0"/>
          </a:p>
        </p:txBody>
      </p:sp>
      <p:sp>
        <p:nvSpPr>
          <p:cNvPr id="6" name="Content Placeholder 5"/>
          <p:cNvSpPr>
            <a:spLocks noGrp="1"/>
          </p:cNvSpPr>
          <p:nvPr>
            <p:ph idx="1"/>
          </p:nvPr>
        </p:nvSpPr>
        <p:spPr>
          <a:xfrm>
            <a:off x="457200" y="990600"/>
            <a:ext cx="8229600" cy="5135563"/>
          </a:xfrm>
        </p:spPr>
        <p:txBody>
          <a:bodyPr>
            <a:normAutofit fontScale="77500" lnSpcReduction="20000"/>
          </a:bodyPr>
          <a:lstStyle/>
          <a:p>
            <a:r>
              <a:rPr lang="en-US" dirty="0" smtClean="0"/>
              <a:t>Low </a:t>
            </a:r>
            <a:r>
              <a:rPr lang="en-US" dirty="0"/>
              <a:t>flow faucets </a:t>
            </a:r>
            <a:endParaRPr lang="en-US" dirty="0" smtClean="0"/>
          </a:p>
          <a:p>
            <a:pPr lvl="1"/>
            <a:r>
              <a:rPr lang="en-US" dirty="0" smtClean="0"/>
              <a:t>~2.5 </a:t>
            </a:r>
            <a:r>
              <a:rPr lang="en-US" dirty="0" err="1" smtClean="0"/>
              <a:t>gpm</a:t>
            </a:r>
            <a:r>
              <a:rPr lang="en-US" dirty="0" smtClean="0"/>
              <a:t> (4 </a:t>
            </a:r>
            <a:r>
              <a:rPr lang="en-US" dirty="0" err="1" smtClean="0"/>
              <a:t>gpm</a:t>
            </a:r>
            <a:r>
              <a:rPr lang="en-US" dirty="0" smtClean="0"/>
              <a:t> for conventional faucets)</a:t>
            </a:r>
            <a:endParaRPr lang="en-US" dirty="0"/>
          </a:p>
          <a:p>
            <a:r>
              <a:rPr lang="en-US" dirty="0" smtClean="0"/>
              <a:t>Case Study</a:t>
            </a:r>
          </a:p>
          <a:p>
            <a:pPr lvl="1"/>
            <a:r>
              <a:rPr lang="en-US" dirty="0" smtClean="0"/>
              <a:t>(3) $80 </a:t>
            </a:r>
            <a:r>
              <a:rPr lang="en-US" dirty="0"/>
              <a:t>low-flow faucets for </a:t>
            </a:r>
            <a:r>
              <a:rPr lang="en-US" dirty="0" smtClean="0"/>
              <a:t>office </a:t>
            </a:r>
            <a:r>
              <a:rPr lang="en-US" dirty="0"/>
              <a:t>of </a:t>
            </a:r>
            <a:r>
              <a:rPr lang="en-US" dirty="0" smtClean="0"/>
              <a:t>10 employees = $240</a:t>
            </a:r>
          </a:p>
          <a:p>
            <a:pPr lvl="2"/>
            <a:r>
              <a:rPr lang="en-US" dirty="0" smtClean="0"/>
              <a:t>(2) Bathrooms &amp; (1) Kitchen</a:t>
            </a:r>
          </a:p>
          <a:p>
            <a:pPr lvl="1"/>
            <a:r>
              <a:rPr lang="en-US" dirty="0" smtClean="0"/>
              <a:t>Three uses per day per employee</a:t>
            </a:r>
          </a:p>
          <a:p>
            <a:pPr lvl="2"/>
            <a:r>
              <a:rPr lang="en-US" dirty="0" smtClean="0">
                <a:solidFill>
                  <a:srgbClr val="FF0000"/>
                </a:solidFill>
              </a:rPr>
              <a:t> </a:t>
            </a:r>
            <a:endParaRPr lang="en-US" dirty="0" smtClean="0">
              <a:solidFill>
                <a:srgbClr val="FF0000"/>
              </a:solidFill>
            </a:endParaRPr>
          </a:p>
          <a:p>
            <a:pPr lvl="1"/>
            <a:r>
              <a:rPr lang="en-US" dirty="0" smtClean="0"/>
              <a:t>Assume 1.5 gallons saved  </a:t>
            </a:r>
            <a:r>
              <a:rPr lang="en-US" dirty="0"/>
              <a:t>per washing </a:t>
            </a:r>
            <a:r>
              <a:rPr lang="en-US" dirty="0" smtClean="0"/>
              <a:t>(1 minute of water)</a:t>
            </a:r>
          </a:p>
          <a:p>
            <a:pPr lvl="2"/>
            <a:r>
              <a:rPr lang="en-US" dirty="0" smtClean="0">
                <a:solidFill>
                  <a:srgbClr val="FF0000"/>
                </a:solidFill>
              </a:rPr>
              <a:t> </a:t>
            </a:r>
            <a:endParaRPr lang="en-US" dirty="0" smtClean="0">
              <a:solidFill>
                <a:srgbClr val="FF0000"/>
              </a:solidFill>
            </a:endParaRPr>
          </a:p>
          <a:p>
            <a:pPr lvl="1"/>
            <a:r>
              <a:rPr lang="en-US" dirty="0" smtClean="0"/>
              <a:t>Assume $1.50 </a:t>
            </a:r>
            <a:r>
              <a:rPr lang="en-US" dirty="0"/>
              <a:t>per 1,000 gallons </a:t>
            </a:r>
            <a:endParaRPr lang="en-US" dirty="0" smtClean="0"/>
          </a:p>
          <a:p>
            <a:pPr lvl="2"/>
            <a:r>
              <a:rPr lang="en-US" dirty="0" smtClean="0">
                <a:solidFill>
                  <a:srgbClr val="FF0000"/>
                </a:solidFill>
              </a:rPr>
              <a:t> </a:t>
            </a:r>
            <a:endParaRPr lang="en-US" dirty="0" smtClean="0">
              <a:solidFill>
                <a:srgbClr val="FF0000"/>
              </a:solidFill>
            </a:endParaRPr>
          </a:p>
          <a:p>
            <a:pPr lvl="1"/>
            <a:r>
              <a:rPr lang="en-US" dirty="0" smtClean="0"/>
              <a:t>Assume hot </a:t>
            </a:r>
            <a:r>
              <a:rPr lang="en-US" dirty="0"/>
              <a:t>water bill </a:t>
            </a:r>
            <a:r>
              <a:rPr lang="en-US" dirty="0" smtClean="0"/>
              <a:t>is $340 per year &amp; low flow faucets reduce bill by 100 x (4-2.5)/4 = 40</a:t>
            </a:r>
            <a:r>
              <a:rPr lang="en-US" dirty="0"/>
              <a:t>% </a:t>
            </a:r>
            <a:endParaRPr lang="en-US" dirty="0" smtClean="0"/>
          </a:p>
          <a:p>
            <a:pPr lvl="2"/>
            <a:r>
              <a:rPr lang="en-US" dirty="0" smtClean="0">
                <a:solidFill>
                  <a:srgbClr val="FF0000"/>
                </a:solidFill>
              </a:rPr>
              <a:t> </a:t>
            </a:r>
            <a:endParaRPr lang="en-US" dirty="0" smtClean="0">
              <a:solidFill>
                <a:srgbClr val="FF0000"/>
              </a:solidFill>
            </a:endParaRPr>
          </a:p>
          <a:p>
            <a:pPr lvl="1"/>
            <a:r>
              <a:rPr lang="en-US" dirty="0" smtClean="0"/>
              <a:t>Savings: </a:t>
            </a:r>
            <a:r>
              <a:rPr lang="en-US" dirty="0" smtClean="0">
                <a:solidFill>
                  <a:srgbClr val="FF0000"/>
                </a:solidFill>
              </a:rPr>
              <a:t> </a:t>
            </a:r>
            <a:endParaRPr lang="en-US"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628675474"/>
              </p:ext>
            </p:extLst>
          </p:nvPr>
        </p:nvGraphicFramePr>
        <p:xfrm>
          <a:off x="457200" y="5791200"/>
          <a:ext cx="8229600" cy="921327"/>
        </p:xfrm>
        <a:graphic>
          <a:graphicData uri="http://schemas.openxmlformats.org/drawingml/2006/table">
            <a:tbl>
              <a:tblPr/>
              <a:tblGrid>
                <a:gridCol w="1676400"/>
                <a:gridCol w="1981200"/>
                <a:gridCol w="2514600"/>
                <a:gridCol w="2057400"/>
              </a:tblGrid>
              <a:tr h="533400">
                <a:tc>
                  <a:txBody>
                    <a:bodyPr/>
                    <a:lstStyle/>
                    <a:p>
                      <a:pPr algn="ctr"/>
                      <a:r>
                        <a:rPr lang="en-US" dirty="0"/>
                        <a:t> </a:t>
                      </a:r>
                      <a:r>
                        <a:rPr lang="en-US" dirty="0" smtClean="0"/>
                        <a:t>Purchase</a:t>
                      </a:r>
                      <a:endParaRPr lang="en-US" dirty="0"/>
                    </a:p>
                  </a:txBody>
                  <a:tcPr anchor="ctr">
                    <a:lnL>
                      <a:noFill/>
                    </a:lnL>
                    <a:lnR>
                      <a:noFill/>
                    </a:lnR>
                    <a:lnT>
                      <a:noFill/>
                    </a:lnT>
                    <a:lnB>
                      <a:noFill/>
                    </a:lnB>
                    <a:solidFill>
                      <a:schemeClr val="tx2">
                        <a:lumMod val="40000"/>
                        <a:lumOff val="60000"/>
                      </a:schemeClr>
                    </a:solidFill>
                  </a:tcPr>
                </a:tc>
                <a:tc>
                  <a:txBody>
                    <a:bodyPr/>
                    <a:lstStyle/>
                    <a:p>
                      <a:pPr algn="ctr"/>
                      <a:r>
                        <a:rPr lang="en-US" dirty="0"/>
                        <a:t>Annual SAVINGS</a:t>
                      </a:r>
                    </a:p>
                  </a:txBody>
                  <a:tcPr anchor="ctr">
                    <a:lnL>
                      <a:noFill/>
                    </a:lnL>
                    <a:lnR>
                      <a:noFill/>
                    </a:lnR>
                    <a:lnT>
                      <a:noFill/>
                    </a:lnT>
                    <a:lnB>
                      <a:noFill/>
                    </a:lnB>
                    <a:solidFill>
                      <a:schemeClr val="tx2">
                        <a:lumMod val="40000"/>
                        <a:lumOff val="60000"/>
                      </a:schemeClr>
                    </a:solidFill>
                  </a:tcPr>
                </a:tc>
                <a:tc>
                  <a:txBody>
                    <a:bodyPr/>
                    <a:lstStyle/>
                    <a:p>
                      <a:pPr algn="ctr"/>
                      <a:r>
                        <a:rPr lang="en-US" dirty="0"/>
                        <a:t>Payback Time </a:t>
                      </a:r>
                      <a:r>
                        <a:rPr lang="en-US" dirty="0" smtClean="0"/>
                        <a:t>(y)</a:t>
                      </a:r>
                      <a:endParaRPr lang="en-US" dirty="0"/>
                    </a:p>
                  </a:txBody>
                  <a:tcPr anchor="ctr">
                    <a:lnL>
                      <a:noFill/>
                    </a:lnL>
                    <a:lnR>
                      <a:noFill/>
                    </a:lnR>
                    <a:lnT>
                      <a:noFill/>
                    </a:lnT>
                    <a:lnB>
                      <a:noFill/>
                    </a:lnB>
                    <a:solidFill>
                      <a:schemeClr val="tx2">
                        <a:lumMod val="40000"/>
                        <a:lumOff val="60000"/>
                      </a:schemeClr>
                    </a:solidFill>
                  </a:tcPr>
                </a:tc>
                <a:tc>
                  <a:txBody>
                    <a:bodyPr/>
                    <a:lstStyle/>
                    <a:p>
                      <a:pPr algn="ctr"/>
                      <a:r>
                        <a:rPr lang="en-US" dirty="0"/>
                        <a:t>5 Year SAVINGS</a:t>
                      </a:r>
                    </a:p>
                  </a:txBody>
                  <a:tcPr anchor="ctr">
                    <a:lnL>
                      <a:noFill/>
                    </a:lnL>
                    <a:lnR>
                      <a:noFill/>
                    </a:lnR>
                    <a:lnT>
                      <a:noFill/>
                    </a:lnT>
                    <a:lnB>
                      <a:noFill/>
                    </a:lnB>
                    <a:solidFill>
                      <a:schemeClr val="tx2">
                        <a:lumMod val="40000"/>
                        <a:lumOff val="60000"/>
                      </a:schemeClr>
                    </a:solidFill>
                  </a:tcPr>
                </a:tc>
              </a:tr>
              <a:tr h="387927">
                <a:tc>
                  <a:txBody>
                    <a:bodyPr/>
                    <a:lstStyle/>
                    <a:p>
                      <a:pPr algn="ctr"/>
                      <a:r>
                        <a:rPr lang="en-US">
                          <a:solidFill>
                            <a:srgbClr val="FF0000"/>
                          </a:solidFill>
                        </a:rPr>
                        <a:t>$240 </a:t>
                      </a:r>
                    </a:p>
                  </a:txBody>
                  <a:tcPr anchor="ctr">
                    <a:lnL>
                      <a:noFill/>
                    </a:lnL>
                    <a:lnR>
                      <a:noFill/>
                    </a:lnR>
                    <a:lnT>
                      <a:noFill/>
                    </a:lnT>
                    <a:lnB>
                      <a:noFill/>
                    </a:lnB>
                    <a:solidFill>
                      <a:schemeClr val="tx2">
                        <a:lumMod val="20000"/>
                        <a:lumOff val="80000"/>
                      </a:schemeClr>
                    </a:solidFill>
                  </a:tcPr>
                </a:tc>
                <a:tc>
                  <a:txBody>
                    <a:bodyPr/>
                    <a:lstStyle/>
                    <a:p>
                      <a:pPr algn="ctr"/>
                      <a:r>
                        <a:rPr lang="en-US" dirty="0">
                          <a:solidFill>
                            <a:srgbClr val="FF0000"/>
                          </a:solidFill>
                        </a:rPr>
                        <a:t>$151 </a:t>
                      </a:r>
                    </a:p>
                  </a:txBody>
                  <a:tcPr anchor="ctr">
                    <a:lnL>
                      <a:noFill/>
                    </a:lnL>
                    <a:lnR>
                      <a:noFill/>
                    </a:lnR>
                    <a:lnT>
                      <a:noFill/>
                    </a:lnT>
                    <a:lnB>
                      <a:noFill/>
                    </a:lnB>
                    <a:solidFill>
                      <a:schemeClr val="tx2">
                        <a:lumMod val="20000"/>
                        <a:lumOff val="80000"/>
                      </a:schemeClr>
                    </a:solidFill>
                  </a:tcPr>
                </a:tc>
                <a:tc>
                  <a:txBody>
                    <a:bodyPr/>
                    <a:lstStyle/>
                    <a:p>
                      <a:pPr algn="ctr"/>
                      <a:r>
                        <a:rPr lang="en-US" dirty="0">
                          <a:solidFill>
                            <a:srgbClr val="FF0000"/>
                          </a:solidFill>
                        </a:rPr>
                        <a:t>1.6</a:t>
                      </a:r>
                    </a:p>
                  </a:txBody>
                  <a:tcPr anchor="ctr">
                    <a:lnL>
                      <a:noFill/>
                    </a:lnL>
                    <a:lnR>
                      <a:noFill/>
                    </a:lnR>
                    <a:lnT>
                      <a:noFill/>
                    </a:lnT>
                    <a:lnB>
                      <a:noFill/>
                    </a:lnB>
                    <a:solidFill>
                      <a:schemeClr val="tx2">
                        <a:lumMod val="20000"/>
                        <a:lumOff val="80000"/>
                      </a:schemeClr>
                    </a:solidFill>
                  </a:tcPr>
                </a:tc>
                <a:tc>
                  <a:txBody>
                    <a:bodyPr/>
                    <a:lstStyle/>
                    <a:p>
                      <a:pPr algn="ctr"/>
                      <a:r>
                        <a:rPr lang="en-US" dirty="0">
                          <a:solidFill>
                            <a:srgbClr val="FF0000"/>
                          </a:solidFill>
                        </a:rPr>
                        <a:t>$755 </a:t>
                      </a:r>
                    </a:p>
                  </a:txBody>
                  <a:tcPr anchor="ctr">
                    <a:lnL>
                      <a:noFill/>
                    </a:lnL>
                    <a:lnR>
                      <a:noFill/>
                    </a:lnR>
                    <a:lnT>
                      <a:noFill/>
                    </a:lnT>
                    <a:lnB>
                      <a:noFill/>
                    </a:lnB>
                    <a:solidFill>
                      <a:schemeClr val="tx2">
                        <a:lumMod val="20000"/>
                        <a:lumOff val="80000"/>
                      </a:schemeClr>
                    </a:solidFill>
                  </a:tcPr>
                </a:tc>
              </a:tr>
            </a:tbl>
          </a:graphicData>
        </a:graphic>
      </p:graphicFrame>
      <p:sp>
        <p:nvSpPr>
          <p:cNvPr id="7" name="Rectangle 6"/>
          <p:cNvSpPr/>
          <p:nvPr/>
        </p:nvSpPr>
        <p:spPr>
          <a:xfrm>
            <a:off x="6650048" y="0"/>
            <a:ext cx="2493952" cy="369332"/>
          </a:xfrm>
          <a:prstGeom prst="rect">
            <a:avLst/>
          </a:prstGeom>
        </p:spPr>
        <p:txBody>
          <a:bodyPr wrap="none">
            <a:spAutoFit/>
          </a:bodyPr>
          <a:lstStyle/>
          <a:p>
            <a:r>
              <a:rPr lang="en-US" dirty="0"/>
              <a:t>www.greenandsave.com</a:t>
            </a:r>
          </a:p>
        </p:txBody>
      </p:sp>
      <p:sp>
        <p:nvSpPr>
          <p:cNvPr id="13" name="Freeform 12"/>
          <p:cNvSpPr/>
          <p:nvPr/>
        </p:nvSpPr>
        <p:spPr>
          <a:xfrm>
            <a:off x="6321287" y="1520687"/>
            <a:ext cx="2365513" cy="2286000"/>
          </a:xfrm>
          <a:custGeom>
            <a:avLst/>
            <a:gdLst>
              <a:gd name="connsiteX0" fmla="*/ 1202635 w 2365513"/>
              <a:gd name="connsiteY0" fmla="*/ 2286000 h 2286000"/>
              <a:gd name="connsiteX1" fmla="*/ 2365513 w 2365513"/>
              <a:gd name="connsiteY1" fmla="*/ 2286000 h 2286000"/>
              <a:gd name="connsiteX2" fmla="*/ 2355574 w 2365513"/>
              <a:gd name="connsiteY2" fmla="*/ 0 h 2286000"/>
              <a:gd name="connsiteX3" fmla="*/ 0 w 2365513"/>
              <a:gd name="connsiteY3" fmla="*/ 0 h 2286000"/>
            </a:gdLst>
            <a:ahLst/>
            <a:cxnLst>
              <a:cxn ang="0">
                <a:pos x="connsiteX0" y="connsiteY0"/>
              </a:cxn>
              <a:cxn ang="0">
                <a:pos x="connsiteX1" y="connsiteY1"/>
              </a:cxn>
              <a:cxn ang="0">
                <a:pos x="connsiteX2" y="connsiteY2"/>
              </a:cxn>
              <a:cxn ang="0">
                <a:pos x="connsiteX3" y="connsiteY3"/>
              </a:cxn>
            </a:cxnLst>
            <a:rect l="l" t="t" r="r" b="b"/>
            <a:pathLst>
              <a:path w="2365513" h="2286000">
                <a:moveTo>
                  <a:pt x="1202635" y="2286000"/>
                </a:moveTo>
                <a:lnTo>
                  <a:pt x="2365513" y="2286000"/>
                </a:lnTo>
                <a:lnTo>
                  <a:pt x="2355574" y="0"/>
                </a:lnTo>
                <a:lnTo>
                  <a:pt x="0" y="0"/>
                </a:lnTo>
              </a:path>
            </a:pathLst>
          </a:cu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456583" y="3836504"/>
            <a:ext cx="3230217" cy="1133061"/>
          </a:xfrm>
          <a:custGeom>
            <a:avLst/>
            <a:gdLst>
              <a:gd name="connsiteX0" fmla="*/ 0 w 3230217"/>
              <a:gd name="connsiteY0" fmla="*/ 1133061 h 1133061"/>
              <a:gd name="connsiteX1" fmla="*/ 3210339 w 3230217"/>
              <a:gd name="connsiteY1" fmla="*/ 1133061 h 1133061"/>
              <a:gd name="connsiteX2" fmla="*/ 3230217 w 3230217"/>
              <a:gd name="connsiteY2" fmla="*/ 0 h 1133061"/>
            </a:gdLst>
            <a:ahLst/>
            <a:cxnLst>
              <a:cxn ang="0">
                <a:pos x="connsiteX0" y="connsiteY0"/>
              </a:cxn>
              <a:cxn ang="0">
                <a:pos x="connsiteX1" y="connsiteY1"/>
              </a:cxn>
              <a:cxn ang="0">
                <a:pos x="connsiteX2" y="connsiteY2"/>
              </a:cxn>
            </a:cxnLst>
            <a:rect l="l" t="t" r="r" b="b"/>
            <a:pathLst>
              <a:path w="3230217" h="1133061">
                <a:moveTo>
                  <a:pt x="0" y="1133061"/>
                </a:moveTo>
                <a:lnTo>
                  <a:pt x="3210339" y="1133061"/>
                </a:lnTo>
                <a:lnTo>
                  <a:pt x="3230217" y="0"/>
                </a:lnTo>
              </a:path>
            </a:pathLst>
          </a:cu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4195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01"/>
            <a:ext cx="8229600" cy="1143000"/>
          </a:xfrm>
        </p:spPr>
        <p:txBody>
          <a:bodyPr/>
          <a:lstStyle/>
          <a:p>
            <a:r>
              <a:rPr lang="en-US" dirty="0" smtClean="0"/>
              <a:t>Shorter Showers</a:t>
            </a:r>
            <a:endParaRPr lang="en-US" dirty="0"/>
          </a:p>
        </p:txBody>
      </p:sp>
      <p:sp>
        <p:nvSpPr>
          <p:cNvPr id="3" name="Content Placeholder 2"/>
          <p:cNvSpPr>
            <a:spLocks noGrp="1"/>
          </p:cNvSpPr>
          <p:nvPr>
            <p:ph idx="1"/>
          </p:nvPr>
        </p:nvSpPr>
        <p:spPr>
          <a:xfrm>
            <a:off x="457200" y="1600200"/>
            <a:ext cx="5181600" cy="4525963"/>
          </a:xfrm>
        </p:spPr>
        <p:txBody>
          <a:bodyPr>
            <a:normAutofit fontScale="77500" lnSpcReduction="20000"/>
          </a:bodyPr>
          <a:lstStyle/>
          <a:p>
            <a:r>
              <a:rPr lang="en-US" dirty="0" smtClean="0"/>
              <a:t>Shower timer </a:t>
            </a:r>
          </a:p>
          <a:p>
            <a:r>
              <a:rPr lang="en-US" dirty="0" smtClean="0"/>
              <a:t>2-in-1 shampoo-conditioner combo</a:t>
            </a:r>
          </a:p>
          <a:p>
            <a:pPr lvl="1"/>
            <a:r>
              <a:rPr lang="en-US" dirty="0" smtClean="0">
                <a:solidFill>
                  <a:srgbClr val="FF0000"/>
                </a:solidFill>
              </a:rPr>
              <a:t> </a:t>
            </a:r>
            <a:endParaRPr lang="en-US" dirty="0" smtClean="0">
              <a:solidFill>
                <a:srgbClr val="FF0000"/>
              </a:solidFill>
            </a:endParaRPr>
          </a:p>
          <a:p>
            <a:pPr lvl="1"/>
            <a:r>
              <a:rPr lang="en-US" dirty="0" smtClean="0">
                <a:solidFill>
                  <a:srgbClr val="FF0000"/>
                </a:solidFill>
              </a:rPr>
              <a:t> </a:t>
            </a:r>
            <a:endParaRPr lang="en-US" dirty="0" smtClean="0">
              <a:solidFill>
                <a:srgbClr val="FF0000"/>
              </a:solidFill>
            </a:endParaRPr>
          </a:p>
          <a:p>
            <a:r>
              <a:rPr lang="en-US" dirty="0" smtClean="0"/>
              <a:t>Short Music playlist </a:t>
            </a:r>
          </a:p>
          <a:p>
            <a:r>
              <a:rPr lang="en-US" dirty="0" smtClean="0"/>
              <a:t>Luke </a:t>
            </a:r>
            <a:r>
              <a:rPr lang="en-US" dirty="0"/>
              <a:t>warm or cold shower </a:t>
            </a:r>
            <a:endParaRPr lang="en-US" dirty="0" smtClean="0"/>
          </a:p>
          <a:p>
            <a:pPr lvl="1"/>
            <a:r>
              <a:rPr lang="en-US" dirty="0" smtClean="0">
                <a:solidFill>
                  <a:srgbClr val="FF0000"/>
                </a:solidFill>
              </a:rPr>
              <a:t> </a:t>
            </a:r>
            <a:br>
              <a:rPr lang="en-US" dirty="0" smtClean="0">
                <a:solidFill>
                  <a:srgbClr val="FF0000"/>
                </a:solidFill>
              </a:rPr>
            </a:br>
            <a:r>
              <a:rPr lang="en-US" dirty="0" smtClean="0">
                <a:solidFill>
                  <a:srgbClr val="FF0000"/>
                </a:solidFill>
              </a:rPr>
              <a:t/>
            </a:r>
            <a:br>
              <a:rPr lang="en-US" dirty="0" smtClean="0">
                <a:solidFill>
                  <a:srgbClr val="FF0000"/>
                </a:solidFill>
              </a:rPr>
            </a:br>
            <a:endParaRPr lang="en-US" dirty="0">
              <a:solidFill>
                <a:srgbClr val="FF0000"/>
              </a:solidFill>
            </a:endParaRPr>
          </a:p>
          <a:p>
            <a:r>
              <a:rPr lang="en-US" dirty="0"/>
              <a:t>V</a:t>
            </a:r>
            <a:r>
              <a:rPr lang="en-US" dirty="0" smtClean="0"/>
              <a:t>ery </a:t>
            </a:r>
            <a:r>
              <a:rPr lang="en-US" dirty="0"/>
              <a:t>small shower </a:t>
            </a:r>
            <a:r>
              <a:rPr lang="en-US" dirty="0" smtClean="0"/>
              <a:t>(makes </a:t>
            </a:r>
            <a:r>
              <a:rPr lang="en-US" dirty="0"/>
              <a:t>showering less </a:t>
            </a:r>
            <a:r>
              <a:rPr lang="en-US" dirty="0" smtClean="0"/>
              <a:t>fun)</a:t>
            </a:r>
            <a:endParaRPr lang="en-US" dirty="0"/>
          </a:p>
          <a:p>
            <a:r>
              <a:rPr lang="en-US" dirty="0" smtClean="0"/>
              <a:t>Navy shower!</a:t>
            </a:r>
            <a:endParaRPr lang="en-US" dirty="0"/>
          </a:p>
        </p:txBody>
      </p:sp>
      <p:sp>
        <p:nvSpPr>
          <p:cNvPr id="4" name="Rectangle 3"/>
          <p:cNvSpPr/>
          <p:nvPr/>
        </p:nvSpPr>
        <p:spPr>
          <a:xfrm>
            <a:off x="6256350" y="0"/>
            <a:ext cx="2887650" cy="369332"/>
          </a:xfrm>
          <a:prstGeom prst="rect">
            <a:avLst/>
          </a:prstGeom>
        </p:spPr>
        <p:txBody>
          <a:bodyPr wrap="none">
            <a:spAutoFit/>
          </a:bodyPr>
          <a:lstStyle/>
          <a:p>
            <a:r>
              <a:rPr lang="en-US" dirty="0"/>
              <a:t>www.apartmenttherapy.com</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411" t="6217" r="21288" b="4795"/>
          <a:stretch/>
        </p:blipFill>
        <p:spPr bwMode="auto">
          <a:xfrm>
            <a:off x="5715000" y="1447800"/>
            <a:ext cx="3331924" cy="5085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086600" y="6488668"/>
            <a:ext cx="1936428" cy="369332"/>
          </a:xfrm>
          <a:prstGeom prst="rect">
            <a:avLst/>
          </a:prstGeom>
        </p:spPr>
        <p:txBody>
          <a:bodyPr wrap="none">
            <a:spAutoFit/>
          </a:bodyPr>
          <a:lstStyle/>
          <a:p>
            <a:r>
              <a:rPr lang="en-US" dirty="0"/>
              <a:t>3.bp.blogspot.com</a:t>
            </a:r>
          </a:p>
        </p:txBody>
      </p:sp>
    </p:spTree>
    <p:extLst>
      <p:ext uri="{BB962C8B-B14F-4D97-AF65-F5344CB8AC3E}">
        <p14:creationId xmlns:p14="http://schemas.microsoft.com/office/powerpoint/2010/main" val="1445331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Navy Shower</a:t>
            </a:r>
            <a:endParaRPr lang="en-US" dirty="0"/>
          </a:p>
        </p:txBody>
      </p:sp>
      <p:sp>
        <p:nvSpPr>
          <p:cNvPr id="3" name="Content Placeholder 2"/>
          <p:cNvSpPr>
            <a:spLocks noGrp="1"/>
          </p:cNvSpPr>
          <p:nvPr>
            <p:ph idx="1"/>
          </p:nvPr>
        </p:nvSpPr>
        <p:spPr>
          <a:xfrm>
            <a:off x="457200" y="1600200"/>
            <a:ext cx="4343400" cy="4525963"/>
          </a:xfrm>
        </p:spPr>
        <p:txBody>
          <a:bodyPr/>
          <a:lstStyle/>
          <a:p>
            <a:r>
              <a:rPr lang="en-US" dirty="0" smtClean="0">
                <a:solidFill>
                  <a:srgbClr val="FF0000"/>
                </a:solidFill>
              </a:rPr>
              <a:t> </a:t>
            </a:r>
            <a:endParaRPr lang="en-US" dirty="0" smtClean="0">
              <a:solidFill>
                <a:srgbClr val="FF0000"/>
              </a:solidFill>
            </a:endParaRPr>
          </a:p>
          <a:p>
            <a:r>
              <a:rPr lang="en-US" dirty="0" smtClean="0">
                <a:solidFill>
                  <a:srgbClr val="FF0000"/>
                </a:solidFill>
              </a:rPr>
              <a:t> </a:t>
            </a:r>
            <a:endParaRPr lang="en-US" dirty="0" smtClean="0">
              <a:solidFill>
                <a:srgbClr val="FF0000"/>
              </a:solidFill>
            </a:endParaRPr>
          </a:p>
          <a:p>
            <a:r>
              <a:rPr lang="en-US" dirty="0" smtClean="0">
                <a:solidFill>
                  <a:srgbClr val="FF0000"/>
                </a:solidFill>
              </a:rPr>
              <a:t> </a:t>
            </a:r>
            <a:endParaRPr lang="en-US" dirty="0" smtClean="0">
              <a:solidFill>
                <a:srgbClr val="FF0000"/>
              </a:solidFill>
            </a:endParaRPr>
          </a:p>
          <a:p>
            <a:r>
              <a:rPr lang="en-US" dirty="0" smtClean="0">
                <a:solidFill>
                  <a:srgbClr val="FF0000"/>
                </a:solidFill>
              </a:rPr>
              <a:t> </a:t>
            </a:r>
            <a:endParaRPr lang="en-US" dirty="0" smtClean="0">
              <a:solidFill>
                <a:srgbClr val="FF0000"/>
              </a:solidFill>
            </a:endParaRPr>
          </a:p>
          <a:p>
            <a:endParaRPr lang="en-US" dirty="0" smtClean="0">
              <a:solidFill>
                <a:srgbClr val="FF0000"/>
              </a:solidFill>
            </a:endParaRPr>
          </a:p>
          <a:p>
            <a:r>
              <a:rPr lang="en-US" dirty="0" smtClean="0">
                <a:solidFill>
                  <a:srgbClr val="FF0000"/>
                </a:solidFill>
              </a:rPr>
              <a:t> </a:t>
            </a:r>
            <a:endParaRPr lang="en-US" dirty="0">
              <a:solidFill>
                <a:srgbClr val="FF0000"/>
              </a:solidFill>
            </a:endParaRPr>
          </a:p>
        </p:txBody>
      </p:sp>
      <p:sp>
        <p:nvSpPr>
          <p:cNvPr id="4" name="Rectangle 3"/>
          <p:cNvSpPr/>
          <p:nvPr/>
        </p:nvSpPr>
        <p:spPr>
          <a:xfrm>
            <a:off x="7408845" y="0"/>
            <a:ext cx="1735155" cy="369332"/>
          </a:xfrm>
          <a:prstGeom prst="rect">
            <a:avLst/>
          </a:prstGeom>
        </p:spPr>
        <p:txBody>
          <a:bodyPr wrap="none">
            <a:spAutoFit/>
          </a:bodyPr>
          <a:lstStyle/>
          <a:p>
            <a:r>
              <a:rPr lang="en-US" dirty="0"/>
              <a:t>en.wikipedia.org</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275" y="902787"/>
            <a:ext cx="4276725" cy="595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876800" y="6488668"/>
            <a:ext cx="2259593" cy="369332"/>
          </a:xfrm>
          <a:prstGeom prst="rect">
            <a:avLst/>
          </a:prstGeom>
        </p:spPr>
        <p:txBody>
          <a:bodyPr wrap="none">
            <a:spAutoFit/>
          </a:bodyPr>
          <a:lstStyle/>
          <a:p>
            <a:r>
              <a:rPr lang="en-US" dirty="0">
                <a:solidFill>
                  <a:schemeClr val="bg1"/>
                </a:solidFill>
              </a:rPr>
              <a:t>www.norcalblogs.com</a:t>
            </a:r>
          </a:p>
        </p:txBody>
      </p:sp>
    </p:spTree>
    <p:extLst>
      <p:ext uri="{BB962C8B-B14F-4D97-AF65-F5344CB8AC3E}">
        <p14:creationId xmlns:p14="http://schemas.microsoft.com/office/powerpoint/2010/main" val="4242357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1271</TotalTime>
  <Words>3174</Words>
  <Application>Microsoft Office PowerPoint</Application>
  <PresentationFormat>On-screen Show (4:3)</PresentationFormat>
  <Paragraphs>875</Paragraphs>
  <Slides>45</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Symbol</vt:lpstr>
      <vt:lpstr>Office Theme</vt:lpstr>
      <vt:lpstr>Water</vt:lpstr>
      <vt:lpstr>Outdoor Water</vt:lpstr>
      <vt:lpstr>My Rain Garden</vt:lpstr>
      <vt:lpstr>Indoor Water Use</vt:lpstr>
      <vt:lpstr>Water Conservation Opportunities</vt:lpstr>
      <vt:lpstr>Low Flow Faucets &amp; Heads</vt:lpstr>
      <vt:lpstr>Case Study: Low Flow Faucet</vt:lpstr>
      <vt:lpstr>Shorter Showers</vt:lpstr>
      <vt:lpstr>Navy Shower</vt:lpstr>
      <vt:lpstr>Shower Head</vt:lpstr>
      <vt:lpstr>Shower Head with Lever</vt:lpstr>
      <vt:lpstr>Shower Timer and/or Shut Off</vt:lpstr>
      <vt:lpstr>Toilet – Dual Flush</vt:lpstr>
      <vt:lpstr>Waterless Urinal</vt:lpstr>
      <vt:lpstr>Pee in Shower Campaign</vt:lpstr>
      <vt:lpstr>Is Peeing in Public Green?</vt:lpstr>
      <vt:lpstr>How to use Urine as fertilizer</vt:lpstr>
      <vt:lpstr>Grey Water</vt:lpstr>
      <vt:lpstr>Grey Water</vt:lpstr>
      <vt:lpstr>Grey Water</vt:lpstr>
      <vt:lpstr>Rainwater Catchment</vt:lpstr>
      <vt:lpstr>Rainwater Catchment - Barrel</vt:lpstr>
      <vt:lpstr>Roof Catchment w/ Above Ground Tank</vt:lpstr>
      <vt:lpstr>Case Study – West Texas</vt:lpstr>
      <vt:lpstr>Case Study – West Texas (Supply)</vt:lpstr>
      <vt:lpstr>Case Study – West Texas (Demand)</vt:lpstr>
      <vt:lpstr>Rainwater Catchment Design</vt:lpstr>
      <vt:lpstr>Demand, D</vt:lpstr>
      <vt:lpstr>Rainfall</vt:lpstr>
      <vt:lpstr>Supply Systems &amp; Cr </vt:lpstr>
      <vt:lpstr>Supply</vt:lpstr>
      <vt:lpstr>Glassboro Annual Precipitation</vt:lpstr>
      <vt:lpstr>Design &amp; Probability</vt:lpstr>
      <vt:lpstr>Plot Rainfall Cumulative Probability</vt:lpstr>
      <vt:lpstr>Glassboro Example: Options?</vt:lpstr>
      <vt:lpstr>Treatment</vt:lpstr>
      <vt:lpstr>Storage, Vs </vt:lpstr>
      <vt:lpstr>Storage, Short Term</vt:lpstr>
      <vt:lpstr>Storage, Long Term</vt:lpstr>
      <vt:lpstr>Glassboro Example: Sc</vt:lpstr>
      <vt:lpstr>Glassboro Example: Mass Curve</vt:lpstr>
      <vt:lpstr>MaxD Calculation - Excel</vt:lpstr>
      <vt:lpstr>Hypothetical Dry Season</vt:lpstr>
      <vt:lpstr>Mass Curve Caveat</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Consumption</dc:title>
  <dc:creator>Everett, Jess W.</dc:creator>
  <cp:lastModifiedBy>JWE</cp:lastModifiedBy>
  <cp:revision>74</cp:revision>
  <dcterms:created xsi:type="dcterms:W3CDTF">2006-08-16T00:00:00Z</dcterms:created>
  <dcterms:modified xsi:type="dcterms:W3CDTF">2014-01-20T22:12:03Z</dcterms:modified>
</cp:coreProperties>
</file>